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2" r:id="rId1"/>
  </p:sldMasterIdLst>
  <p:handoutMasterIdLst>
    <p:handoutMasterId r:id="rId9"/>
  </p:handoutMasterIdLst>
  <p:sldIdLst>
    <p:sldId id="256" r:id="rId2"/>
    <p:sldId id="257" r:id="rId3"/>
    <p:sldId id="258" r:id="rId4"/>
    <p:sldId id="259" r:id="rId5"/>
    <p:sldId id="260" r:id="rId6"/>
    <p:sldId id="261" r:id="rId7"/>
    <p:sldId id="262" r:id="rId8"/>
  </p:sldIdLst>
  <p:sldSz cx="6858000" cy="9906000" type="A4"/>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7" d="100"/>
          <a:sy n="57" d="100"/>
        </p:scale>
        <p:origin x="-2184" y="-78"/>
      </p:cViewPr>
      <p:guideLst>
        <p:guide orient="horz" pos="3120"/>
        <p:guide pos="2160"/>
      </p:guideLst>
    </p:cSldViewPr>
  </p:slideViewPr>
  <p:notesTextViewPr>
    <p:cViewPr>
      <p:scale>
        <a:sx n="1" d="1"/>
        <a:sy n="1" d="1"/>
      </p:scale>
      <p:origin x="0" y="0"/>
    </p:cViewPr>
  </p:notesTextViewPr>
  <p:notesViewPr>
    <p:cSldViewPr snapToGrid="0">
      <p:cViewPr varScale="1">
        <p:scale>
          <a:sx n="55" d="100"/>
          <a:sy n="55" d="100"/>
        </p:scale>
        <p:origin x="288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SG" dirty="0"/>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CBBE8286-0E99-4073-BE4D-7486AE4BADBC}" type="datetimeFigureOut">
              <a:rPr lang="en-SG" smtClean="0"/>
              <a:t>20/10/2016</a:t>
            </a:fld>
            <a:endParaRPr lang="en-SG" dirty="0"/>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n-SG"/>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81C780E6-F40A-4EA8-9381-A82770291A84}" type="slidenum">
              <a:rPr lang="en-SG" smtClean="0"/>
              <a:t>‹#›</a:t>
            </a:fld>
            <a:endParaRPr lang="en-SG"/>
          </a:p>
        </p:txBody>
      </p:sp>
    </p:spTree>
    <p:extLst>
      <p:ext uri="{BB962C8B-B14F-4D97-AF65-F5344CB8AC3E}">
        <p14:creationId xmlns:p14="http://schemas.microsoft.com/office/powerpoint/2010/main" val="319686970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6350" y="-12231"/>
            <a:ext cx="6878487" cy="9930462"/>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47947" y="3473216"/>
            <a:ext cx="4370039" cy="237799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847947" y="5851205"/>
            <a:ext cx="4370039" cy="1584410"/>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20/10/2016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1364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6" cy="4916311"/>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6457245"/>
            <a:ext cx="4760786" cy="2269167"/>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4B9363-8B87-41B7-9F8E-64519CBB8F34}" type="datetimeFigureOut">
              <a:rPr lang="en-US" smtClean="0"/>
              <a:t>20/10/2016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9982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64" y="880533"/>
            <a:ext cx="4554137" cy="4365978"/>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25806" y="5246511"/>
            <a:ext cx="4064853" cy="550333"/>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457199" y="6457245"/>
            <a:ext cx="4760786" cy="2269167"/>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EF5746-5284-4951-9F37-7AE924EDBCB7}" type="datetimeFigureOut">
              <a:rPr lang="en-US" smtClean="0"/>
              <a:t>20/10/2016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24" name="TextBox 23"/>
          <p:cNvSpPr txBox="1"/>
          <p:nvPr/>
        </p:nvSpPr>
        <p:spPr>
          <a:xfrm>
            <a:off x="362034" y="1141657"/>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4169470"/>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64995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457199" y="2790649"/>
            <a:ext cx="4760786" cy="3748998"/>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398B29-7265-4A65-A2A4-6703C057B7C1}" type="datetimeFigureOut">
              <a:rPr lang="en-US" smtClean="0"/>
              <a:t>20/10/2016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85525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581164" y="880533"/>
            <a:ext cx="4554137" cy="4365978"/>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457198" y="5796844"/>
            <a:ext cx="4760787" cy="742803"/>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20/10/2016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362034" y="1141657"/>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4169470"/>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4902106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461886" y="880533"/>
            <a:ext cx="4756099" cy="4365978"/>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457198" y="5796844"/>
            <a:ext cx="4760787" cy="742803"/>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20/10/2016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0822420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20/10/2016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68659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82984" y="880534"/>
            <a:ext cx="734109" cy="7585429"/>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457199" y="880534"/>
            <a:ext cx="3896270" cy="75854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20/10/2016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7059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20/10/2016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311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199" y="3901254"/>
            <a:ext cx="4760786" cy="263839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457199" y="6539647"/>
            <a:ext cx="4760786" cy="12428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20/10/2016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39573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6" cy="190782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3120851"/>
            <a:ext cx="2316082" cy="560556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901903" y="3120853"/>
            <a:ext cx="2316083" cy="560556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20/10/2016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772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5" cy="190782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199" y="3121420"/>
            <a:ext cx="2318004" cy="83237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199" y="3953801"/>
            <a:ext cx="2318004" cy="477261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899980" y="3121420"/>
            <a:ext cx="2318004" cy="83237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2899980" y="3953801"/>
            <a:ext cx="2318004" cy="477261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20/10/2016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41977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199" y="880533"/>
            <a:ext cx="4760786" cy="190782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20/10/2016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93517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20/10/2016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3517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2164650"/>
            <a:ext cx="2092637" cy="1846673"/>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2678456" y="743781"/>
            <a:ext cx="2539528" cy="798263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199" y="4011323"/>
            <a:ext cx="2092637" cy="3733093"/>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20/10/2016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21061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934200"/>
            <a:ext cx="4760786" cy="818622"/>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199" y="880533"/>
            <a:ext cx="4760786" cy="5554926"/>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457199" y="7752822"/>
            <a:ext cx="4760786" cy="973590"/>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20/10/2016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8343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6350" y="-12231"/>
            <a:ext cx="6878488" cy="9930462"/>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57200" y="880533"/>
            <a:ext cx="4760785" cy="190782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199" y="3120853"/>
            <a:ext cx="4760786" cy="560556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053944" y="8726414"/>
            <a:ext cx="513099"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C35BB1C6-BF8F-4481-8AB2-603A1C8A906A}" type="datetimeFigureOut">
              <a:rPr lang="en-US" smtClean="0"/>
              <a:t>20/10/2016</a:t>
            </a:fld>
            <a:endParaRPr lang="en-US" dirty="0"/>
          </a:p>
        </p:txBody>
      </p:sp>
      <p:sp>
        <p:nvSpPr>
          <p:cNvPr id="5" name="Footer Placeholder 4"/>
          <p:cNvSpPr>
            <a:spLocks noGrp="1"/>
          </p:cNvSpPr>
          <p:nvPr>
            <p:ph type="ftr" sz="quarter" idx="3"/>
          </p:nvPr>
        </p:nvSpPr>
        <p:spPr>
          <a:xfrm>
            <a:off x="457200" y="8726414"/>
            <a:ext cx="3467230" cy="52740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33507" y="8726414"/>
            <a:ext cx="384479" cy="527403"/>
          </a:xfrm>
          <a:prstGeom prst="rect">
            <a:avLst/>
          </a:prstGeom>
        </p:spPr>
        <p:txBody>
          <a:bodyPr vert="horz" lIns="91440" tIns="45720" rIns="91440" bIns="45720" rtlCol="0" anchor="ctr"/>
          <a:lstStyle>
            <a:lvl1pPr algn="r">
              <a:defRPr sz="675">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5049905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6.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4.jpeg"/><Relationship Id="rId4" Type="http://schemas.microsoft.com/office/2007/relationships/hdphoto" Target="../media/hdphoto3.wdp"/><Relationship Id="rId9"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3576" y="787945"/>
            <a:ext cx="5987636" cy="4182487"/>
          </a:xfrm>
        </p:spPr>
        <p:txBody>
          <a:bodyPr>
            <a:normAutofit fontScale="90000"/>
          </a:bodyPr>
          <a:lstStyle/>
          <a:p>
            <a:r>
              <a:rPr lang="en-SG" sz="2800" dirty="0" smtClean="0">
                <a:solidFill>
                  <a:srgbClr val="002060"/>
                </a:solidFill>
              </a:rPr>
              <a:t>18.10.2016 </a:t>
            </a:r>
            <a:r>
              <a:rPr lang="en-US" sz="2800" dirty="0" err="1">
                <a:solidFill>
                  <a:srgbClr val="002060"/>
                </a:solidFill>
              </a:rPr>
              <a:t>hari</a:t>
            </a:r>
            <a:r>
              <a:rPr lang="en-US" sz="2800" dirty="0">
                <a:solidFill>
                  <a:srgbClr val="002060"/>
                </a:solidFill>
              </a:rPr>
              <a:t> </a:t>
            </a:r>
            <a:r>
              <a:rPr lang="en-US" sz="2800" dirty="0" err="1" smtClean="0">
                <a:solidFill>
                  <a:srgbClr val="002060"/>
                </a:solidFill>
              </a:rPr>
              <a:t>kedua</a:t>
            </a:r>
            <a:r>
              <a:rPr lang="en-SG" sz="4400" dirty="0">
                <a:solidFill>
                  <a:srgbClr val="002060"/>
                </a:solidFill>
              </a:rPr>
              <a:t/>
            </a:r>
            <a:br>
              <a:rPr lang="en-SG" sz="4400" dirty="0">
                <a:solidFill>
                  <a:srgbClr val="002060"/>
                </a:solidFill>
              </a:rPr>
            </a:br>
            <a:r>
              <a:rPr lang="en-SG" sz="4400" dirty="0">
                <a:solidFill>
                  <a:schemeClr val="accent1">
                    <a:lumMod val="50000"/>
                  </a:schemeClr>
                </a:solidFill>
                <a:latin typeface="Aharoni" panose="02010803020104030203" pitchFamily="2" charset="-79"/>
                <a:cs typeface="Aharoni" panose="02010803020104030203" pitchFamily="2" charset="-79"/>
              </a:rPr>
              <a:t>KEM </a:t>
            </a:r>
            <a:r>
              <a:rPr lang="en-SG" sz="4400" dirty="0" smtClean="0">
                <a:solidFill>
                  <a:schemeClr val="accent1">
                    <a:lumMod val="50000"/>
                  </a:schemeClr>
                </a:solidFill>
                <a:latin typeface="Aharoni" panose="02010803020104030203" pitchFamily="2" charset="-79"/>
                <a:cs typeface="Aharoni" panose="02010803020104030203" pitchFamily="2" charset="-79"/>
              </a:rPr>
              <a:t>KEPIMPINAN PELAJAR </a:t>
            </a:r>
            <a:r>
              <a:rPr lang="en-SG" sz="4400" dirty="0" err="1" smtClean="0">
                <a:solidFill>
                  <a:schemeClr val="accent1">
                    <a:lumMod val="50000"/>
                  </a:schemeClr>
                </a:solidFill>
                <a:latin typeface="Aharoni" panose="02010803020104030203" pitchFamily="2" charset="-79"/>
                <a:cs typeface="Aharoni" panose="02010803020104030203" pitchFamily="2" charset="-79"/>
              </a:rPr>
              <a:t>Smjk</a:t>
            </a:r>
            <a:r>
              <a:rPr lang="en-SG" sz="4400" dirty="0" smtClean="0">
                <a:solidFill>
                  <a:schemeClr val="accent1">
                    <a:lumMod val="50000"/>
                  </a:schemeClr>
                </a:solidFill>
                <a:latin typeface="Aharoni" panose="02010803020104030203" pitchFamily="2" charset="-79"/>
                <a:cs typeface="Aharoni" panose="02010803020104030203" pitchFamily="2" charset="-79"/>
              </a:rPr>
              <a:t/>
            </a:r>
            <a:br>
              <a:rPr lang="en-SG" sz="4400" dirty="0" smtClean="0">
                <a:solidFill>
                  <a:schemeClr val="accent1">
                    <a:lumMod val="50000"/>
                  </a:schemeClr>
                </a:solidFill>
                <a:latin typeface="Aharoni" panose="02010803020104030203" pitchFamily="2" charset="-79"/>
                <a:cs typeface="Aharoni" panose="02010803020104030203" pitchFamily="2" charset="-79"/>
              </a:rPr>
            </a:br>
            <a:r>
              <a:rPr lang="en-SG" sz="4400" dirty="0" smtClean="0">
                <a:solidFill>
                  <a:schemeClr val="accent1">
                    <a:lumMod val="50000"/>
                  </a:schemeClr>
                </a:solidFill>
                <a:latin typeface="Aharoni" panose="02010803020104030203" pitchFamily="2" charset="-79"/>
                <a:cs typeface="Aharoni" panose="02010803020104030203" pitchFamily="2" charset="-79"/>
              </a:rPr>
              <a:t> </a:t>
            </a:r>
            <a:r>
              <a:rPr lang="en-SG" sz="4400" dirty="0" smtClean="0">
                <a:solidFill>
                  <a:schemeClr val="accent1">
                    <a:lumMod val="50000"/>
                  </a:schemeClr>
                </a:solidFill>
                <a:latin typeface="Aharoni" panose="02010803020104030203" pitchFamily="2" charset="-79"/>
                <a:cs typeface="Aharoni" panose="02010803020104030203" pitchFamily="2" charset="-79"/>
              </a:rPr>
              <a:t>(CONFORMING</a:t>
            </a:r>
            <a:r>
              <a:rPr lang="en-SG" sz="4400" dirty="0">
                <a:solidFill>
                  <a:schemeClr val="accent1">
                    <a:lumMod val="50000"/>
                  </a:schemeClr>
                </a:solidFill>
                <a:latin typeface="Aharoni" panose="02010803020104030203" pitchFamily="2" charset="-79"/>
                <a:cs typeface="Aharoni" panose="02010803020104030203" pitchFamily="2" charset="-79"/>
              </a:rPr>
              <a:t>)  MALAYSIA PERINGKAT KEBANGSAAN KALI 11</a:t>
            </a:r>
            <a:endParaRPr lang="en-SG" dirty="0">
              <a:solidFill>
                <a:schemeClr val="accent1">
                  <a:lumMod val="50000"/>
                </a:schemeClr>
              </a:solidFill>
              <a:latin typeface="Aharoni" panose="02010803020104030203" pitchFamily="2" charset="-79"/>
              <a:cs typeface="Aharoni" panose="02010803020104030203" pitchFamily="2" charset="-79"/>
            </a:endParaRPr>
          </a:p>
        </p:txBody>
      </p:sp>
      <p:sp>
        <p:nvSpPr>
          <p:cNvPr id="3" name="Subtitle 2"/>
          <p:cNvSpPr>
            <a:spLocks noGrp="1"/>
          </p:cNvSpPr>
          <p:nvPr>
            <p:ph type="subTitle" idx="1"/>
          </p:nvPr>
        </p:nvSpPr>
        <p:spPr>
          <a:xfrm rot="21373666">
            <a:off x="267902" y="4932632"/>
            <a:ext cx="6056929" cy="2461861"/>
          </a:xfrm>
        </p:spPr>
        <p:txBody>
          <a:bodyPr>
            <a:normAutofit/>
          </a:bodyPr>
          <a:lstStyle/>
          <a:p>
            <a:r>
              <a:rPr lang="en-US" sz="3600" dirty="0">
                <a:solidFill>
                  <a:schemeClr val="tx1"/>
                </a:solidFill>
                <a:latin typeface="FZShuiHei-M21" panose="03000509000000000000" pitchFamily="65" charset="-122"/>
                <a:ea typeface="FZShuiHei-M21" panose="03000509000000000000" pitchFamily="65" charset="-122"/>
              </a:rPr>
              <a:t>2016</a:t>
            </a:r>
            <a:r>
              <a:rPr lang="zh-CN" altLang="en-US" sz="3600" dirty="0">
                <a:solidFill>
                  <a:schemeClr val="tx1"/>
                </a:solidFill>
                <a:latin typeface="FZShuiHei-M21" panose="03000509000000000000" pitchFamily="65" charset="-122"/>
                <a:ea typeface="FZShuiHei-M21" panose="03000509000000000000" pitchFamily="65" charset="-122"/>
              </a:rPr>
              <a:t>年第十一届全国国民型华文中学学生领袖培训营</a:t>
            </a:r>
            <a:endParaRPr lang="en-SG" sz="3600" dirty="0">
              <a:solidFill>
                <a:schemeClr val="tx1"/>
              </a:solidFill>
              <a:latin typeface="FZShuiHei-M21" panose="03000509000000000000" pitchFamily="65" charset="-122"/>
              <a:ea typeface="FZShuiHei-M21" panose="03000509000000000000" pitchFamily="65" charset="-122"/>
            </a:endParaRPr>
          </a:p>
        </p:txBody>
      </p:sp>
      <p:pic>
        <p:nvPicPr>
          <p:cNvPr id="1026" name="Picture 2" descr="C:\Users\USER\Pictures\Screenshot_2016-10-18-17-56-3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18242">
            <a:off x="1142908" y="6261604"/>
            <a:ext cx="4961485" cy="31506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231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41068" y="454729"/>
            <a:ext cx="6209608" cy="1457197"/>
          </a:xfrm>
        </p:spPr>
        <p:txBody>
          <a:bodyPr>
            <a:normAutofit fontScale="25000" lnSpcReduction="20000"/>
          </a:bodyPr>
          <a:lstStyle/>
          <a:p>
            <a:r>
              <a:rPr lang="zh-CN" altLang="en-US" sz="9600" dirty="0">
                <a:solidFill>
                  <a:schemeClr val="tx1"/>
                </a:solidFill>
                <a:latin typeface="FZHei-B01" panose="03000509000000000000" pitchFamily="65" charset="-122"/>
                <a:ea typeface="FZHei-B01" panose="03000509000000000000" pitchFamily="65" charset="-122"/>
              </a:rPr>
              <a:t>讲座二：领导风格</a:t>
            </a:r>
            <a:endParaRPr lang="en-US" sz="9600" dirty="0">
              <a:solidFill>
                <a:schemeClr val="tx1"/>
              </a:solidFill>
              <a:latin typeface="FZHei-B01" panose="03000509000000000000" pitchFamily="65" charset="-122"/>
              <a:ea typeface="FZHei-B01" panose="03000509000000000000" pitchFamily="65" charset="-122"/>
            </a:endParaRPr>
          </a:p>
          <a:p>
            <a:r>
              <a:rPr lang="zh-CN" altLang="en-US" sz="5600" dirty="0">
                <a:solidFill>
                  <a:schemeClr val="tx1"/>
                </a:solidFill>
                <a:latin typeface="FZHei-B01" panose="03000509000000000000" pitchFamily="65" charset="-122"/>
                <a:ea typeface="FZHei-B01" panose="03000509000000000000" pitchFamily="65" charset="-122"/>
              </a:rPr>
              <a:t>早操后，第二场讲座开跑了。这场题为“领导风格”是由精英大学心理学部门黄老师与</a:t>
            </a:r>
            <a:r>
              <a:rPr lang="en-US" sz="5600" dirty="0" err="1">
                <a:solidFill>
                  <a:schemeClr val="tx1"/>
                </a:solidFill>
                <a:latin typeface="FZHei-B01" panose="03000509000000000000" pitchFamily="65" charset="-122"/>
                <a:ea typeface="FZHei-B01" panose="03000509000000000000" pitchFamily="65" charset="-122"/>
              </a:rPr>
              <a:t>Evone</a:t>
            </a:r>
            <a:r>
              <a:rPr lang="zh-CN" altLang="en-US" sz="5600" dirty="0">
                <a:solidFill>
                  <a:schemeClr val="tx1"/>
                </a:solidFill>
                <a:latin typeface="FZHei-B01" panose="03000509000000000000" pitchFamily="65" charset="-122"/>
                <a:ea typeface="FZHei-B01" panose="03000509000000000000" pitchFamily="65" charset="-122"/>
              </a:rPr>
              <a:t>老师精心准备的 。讲座内容分成四个部分，即是自我意识、伸缩性、同理心和同情心。</a:t>
            </a:r>
            <a:endParaRPr lang="en-US" sz="5600" dirty="0">
              <a:solidFill>
                <a:schemeClr val="tx1"/>
              </a:solidFill>
              <a:latin typeface="FZHei-B01" panose="03000509000000000000" pitchFamily="65" charset="-122"/>
              <a:ea typeface="FZHei-B01" panose="03000509000000000000" pitchFamily="65" charset="-122"/>
            </a:endParaRPr>
          </a:p>
          <a:p>
            <a:r>
              <a:rPr lang="zh-CN" altLang="en-US" sz="5600" dirty="0">
                <a:solidFill>
                  <a:schemeClr val="tx1"/>
                </a:solidFill>
                <a:latin typeface="FZHei-B01" panose="03000509000000000000" pitchFamily="65" charset="-122"/>
                <a:ea typeface="FZHei-B01" panose="03000509000000000000" pitchFamily="65" charset="-122"/>
              </a:rPr>
              <a:t>黄老师与</a:t>
            </a:r>
            <a:r>
              <a:rPr lang="en-US" sz="5600" dirty="0" err="1">
                <a:solidFill>
                  <a:schemeClr val="tx1"/>
                </a:solidFill>
                <a:latin typeface="FZHei-B01" panose="03000509000000000000" pitchFamily="65" charset="-122"/>
                <a:ea typeface="FZHei-B01" panose="03000509000000000000" pitchFamily="65" charset="-122"/>
              </a:rPr>
              <a:t>Evone</a:t>
            </a:r>
            <a:r>
              <a:rPr lang="zh-CN" altLang="en-US" sz="5600" dirty="0">
                <a:solidFill>
                  <a:schemeClr val="tx1"/>
                </a:solidFill>
                <a:latin typeface="FZHei-B01" panose="03000509000000000000" pitchFamily="65" charset="-122"/>
                <a:ea typeface="FZHei-B01" panose="03000509000000000000" pitchFamily="65" charset="-122"/>
              </a:rPr>
              <a:t>老师先要求各位营员自我反思，想一想自己的优缺点，并把它记录下来。黄老师与</a:t>
            </a:r>
            <a:r>
              <a:rPr lang="en-US" sz="5600" dirty="0" err="1">
                <a:solidFill>
                  <a:schemeClr val="tx1"/>
                </a:solidFill>
                <a:latin typeface="FZHei-B01" panose="03000509000000000000" pitchFamily="65" charset="-122"/>
                <a:ea typeface="FZHei-B01" panose="03000509000000000000" pitchFamily="65" charset="-122"/>
              </a:rPr>
              <a:t>Evone</a:t>
            </a:r>
            <a:r>
              <a:rPr lang="zh-CN" altLang="en-US" sz="5600" dirty="0">
                <a:solidFill>
                  <a:schemeClr val="tx1"/>
                </a:solidFill>
                <a:latin typeface="FZHei-B01" panose="03000509000000000000" pitchFamily="65" charset="-122"/>
                <a:ea typeface="FZHei-B01" panose="03000509000000000000" pitchFamily="65" charset="-122"/>
              </a:rPr>
              <a:t>老师提出一个好领袖应该具备自我反思的能力，并且充分的了解自己的优缺点，进而取人之长补己之短，改善自己的短处，发挥自己的优点。一位领袖要有很高的自我意识，方能够认清自己的优点和缺点，而且知道自己在别人心中的形象。</a:t>
            </a:r>
            <a:endParaRPr lang="en-US" sz="5600" dirty="0">
              <a:solidFill>
                <a:schemeClr val="tx1"/>
              </a:solidFill>
              <a:latin typeface="FZHei-B01" panose="03000509000000000000" pitchFamily="65" charset="-122"/>
              <a:ea typeface="FZHei-B01" panose="03000509000000000000" pitchFamily="65" charset="-122"/>
            </a:endParaRPr>
          </a:p>
          <a:p>
            <a:r>
              <a:rPr lang="zh-CN" altLang="en-US" sz="5600" dirty="0">
                <a:solidFill>
                  <a:schemeClr val="tx1"/>
                </a:solidFill>
                <a:latin typeface="FZHei-B01" panose="03000509000000000000" pitchFamily="65" charset="-122"/>
                <a:ea typeface="FZHei-B01" panose="03000509000000000000" pitchFamily="65" charset="-122"/>
              </a:rPr>
              <a:t>除此之外，领袖应具备良好的伸缩性。“金无足赤，人无完人”没有一个人是十全十美的，每个人必然会听到别人的批评。身为一位领袖应该要有很高的抗压能力，不被压力与负面的批评打倒，反之把压力转换成推动力。黄老师与</a:t>
            </a:r>
            <a:r>
              <a:rPr lang="en-US" sz="5600" dirty="0" err="1">
                <a:solidFill>
                  <a:schemeClr val="tx1"/>
                </a:solidFill>
                <a:latin typeface="FZHei-B01" panose="03000509000000000000" pitchFamily="65" charset="-122"/>
                <a:ea typeface="FZHei-B01" panose="03000509000000000000" pitchFamily="65" charset="-122"/>
              </a:rPr>
              <a:t>Evone</a:t>
            </a:r>
            <a:r>
              <a:rPr lang="zh-CN" altLang="en-US" sz="5600" dirty="0">
                <a:solidFill>
                  <a:schemeClr val="tx1"/>
                </a:solidFill>
                <a:latin typeface="FZHei-B01" panose="03000509000000000000" pitchFamily="65" charset="-122"/>
                <a:ea typeface="FZHei-B01" panose="03000509000000000000" pitchFamily="65" charset="-122"/>
              </a:rPr>
              <a:t>老师要求营员们与组员分享自己面对的问题和处境，并讨论其解决方案。</a:t>
            </a:r>
            <a:endParaRPr lang="en-US" sz="5600" dirty="0">
              <a:solidFill>
                <a:schemeClr val="tx1"/>
              </a:solidFill>
              <a:latin typeface="FZHei-B01" panose="03000509000000000000" pitchFamily="65" charset="-122"/>
              <a:ea typeface="FZHei-B01" panose="03000509000000000000" pitchFamily="65" charset="-122"/>
            </a:endParaRPr>
          </a:p>
          <a:p>
            <a:r>
              <a:rPr lang="zh-CN" altLang="en-US" sz="5600" dirty="0">
                <a:solidFill>
                  <a:schemeClr val="tx1"/>
                </a:solidFill>
                <a:latin typeface="FZHei-B01" panose="03000509000000000000" pitchFamily="65" charset="-122"/>
                <a:ea typeface="FZHei-B01" panose="03000509000000000000" pitchFamily="65" charset="-122"/>
              </a:rPr>
              <a:t>接着，领袖也应该要有同理心和同情心，了解别人的情绪和处境。他们也要有一颗随时准备聆听他人意见的心，方能成为以德服人的好领袖。</a:t>
            </a:r>
            <a:endParaRPr lang="en-US" sz="5600" dirty="0">
              <a:solidFill>
                <a:schemeClr val="tx1"/>
              </a:solidFill>
              <a:latin typeface="FZHei-B01" panose="03000509000000000000" pitchFamily="65" charset="-122"/>
              <a:ea typeface="FZHei-B01" panose="03000509000000000000" pitchFamily="65" charset="-122"/>
            </a:endParaRPr>
          </a:p>
          <a:p>
            <a:r>
              <a:rPr lang="zh-CN" altLang="en-US" sz="5600" dirty="0">
                <a:solidFill>
                  <a:schemeClr val="tx1"/>
                </a:solidFill>
                <a:latin typeface="FZHei-B01" panose="03000509000000000000" pitchFamily="65" charset="-122"/>
                <a:ea typeface="FZHei-B01" panose="03000509000000000000" pitchFamily="65" charset="-122"/>
              </a:rPr>
              <a:t>最后，黄老师与</a:t>
            </a:r>
            <a:r>
              <a:rPr lang="en-US" sz="5600" dirty="0" err="1">
                <a:solidFill>
                  <a:schemeClr val="tx1"/>
                </a:solidFill>
                <a:latin typeface="FZHei-B01" panose="03000509000000000000" pitchFamily="65" charset="-122"/>
                <a:ea typeface="FZHei-B01" panose="03000509000000000000" pitchFamily="65" charset="-122"/>
              </a:rPr>
              <a:t>Evone</a:t>
            </a:r>
            <a:r>
              <a:rPr lang="zh-CN" altLang="en-US" sz="5600" dirty="0">
                <a:solidFill>
                  <a:schemeClr val="tx1"/>
                </a:solidFill>
                <a:latin typeface="FZHei-B01" panose="03000509000000000000" pitchFamily="65" charset="-122"/>
                <a:ea typeface="FZHei-B01" panose="03000509000000000000" pitchFamily="65" charset="-122"/>
              </a:rPr>
              <a:t>老师请营员们起来分享自己的梦想，进而希望营员们能够用自己的力量去影响身边的人，帮助他人成长。</a:t>
            </a:r>
            <a:endParaRPr lang="en-US" sz="5600" dirty="0">
              <a:solidFill>
                <a:schemeClr val="tx1"/>
              </a:solidFill>
              <a:latin typeface="FZHei-B01" panose="03000509000000000000" pitchFamily="65" charset="-122"/>
              <a:ea typeface="FZHei-B01" panose="03000509000000000000" pitchFamily="65" charset="-122"/>
            </a:endParaRPr>
          </a:p>
          <a:p>
            <a:r>
              <a:rPr lang="zh-CN" altLang="en-US" sz="5600" dirty="0">
                <a:solidFill>
                  <a:schemeClr val="tx1"/>
                </a:solidFill>
                <a:latin typeface="FZHei-B01" panose="03000509000000000000" pitchFamily="65" charset="-122"/>
                <a:ea typeface="FZHei-B01" panose="03000509000000000000" pitchFamily="65" charset="-122"/>
              </a:rPr>
              <a:t>这场讲座在营员们积极的讨论和踊跃的分享自己的梦想下圆满结束！ </a:t>
            </a:r>
            <a:endParaRPr lang="en-US" sz="5600" dirty="0">
              <a:solidFill>
                <a:schemeClr val="tx1"/>
              </a:solidFill>
              <a:latin typeface="FZHei-B01" panose="03000509000000000000" pitchFamily="65" charset="-122"/>
              <a:ea typeface="FZHei-B01" panose="03000509000000000000" pitchFamily="65" charset="-122"/>
            </a:endParaRPr>
          </a:p>
          <a:p>
            <a:r>
              <a:rPr lang="en-US" sz="5600" dirty="0">
                <a:latin typeface="FZHei-B01" panose="03000509000000000000" pitchFamily="65" charset="-122"/>
                <a:ea typeface="FZHei-B01" panose="03000509000000000000" pitchFamily="65" charset="-122"/>
              </a:rPr>
              <a:t> </a:t>
            </a:r>
          </a:p>
          <a:p>
            <a:endParaRPr lang="en-SG" dirty="0"/>
          </a:p>
        </p:txBody>
      </p:sp>
      <p:pic>
        <p:nvPicPr>
          <p:cNvPr id="4" name="Picture 3" descr="F:\day 2\讲座 help uni 领导风格\DSC_175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4868485"/>
            <a:ext cx="2617470" cy="1739265"/>
          </a:xfrm>
          <a:prstGeom prst="rect">
            <a:avLst/>
          </a:prstGeom>
          <a:noFill/>
          <a:ln>
            <a:noFill/>
          </a:ln>
        </p:spPr>
      </p:pic>
      <p:pic>
        <p:nvPicPr>
          <p:cNvPr id="5" name="Picture 4" descr="F:\day 2\讲座 help uni 领导风格\DSC_101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041" y="7348448"/>
            <a:ext cx="3260725" cy="2164715"/>
          </a:xfrm>
          <a:prstGeom prst="rect">
            <a:avLst/>
          </a:prstGeom>
          <a:noFill/>
          <a:ln>
            <a:noFill/>
          </a:ln>
        </p:spPr>
      </p:pic>
      <p:pic>
        <p:nvPicPr>
          <p:cNvPr id="6" name="Picture 5" descr="F:\day 2\讲座 help uni 领导风格\DSC_0976.JPG"/>
          <p:cNvPicPr/>
          <p:nvPr/>
        </p:nvPicPr>
        <p:blipFill rotWithShape="1">
          <a:blip r:embed="rId4" cstate="print">
            <a:extLst>
              <a:ext uri="{28A0092B-C50C-407E-A947-70E740481C1C}">
                <a14:useLocalDpi xmlns:a14="http://schemas.microsoft.com/office/drawing/2010/main" val="0"/>
              </a:ext>
            </a:extLst>
          </a:blip>
          <a:srcRect l="9755" r="25259"/>
          <a:stretch/>
        </p:blipFill>
        <p:spPr bwMode="auto">
          <a:xfrm rot="20827922">
            <a:off x="640152" y="4897276"/>
            <a:ext cx="2355215" cy="2692428"/>
          </a:xfrm>
          <a:prstGeom prst="rect">
            <a:avLst/>
          </a:prstGeom>
          <a:noFill/>
          <a:ln>
            <a:noFill/>
          </a:ln>
          <a:extLst>
            <a:ext uri="{53640926-AAD7-44D8-BBD7-CCE9431645EC}">
              <a14:shadowObscured xmlns:a14="http://schemas.microsoft.com/office/drawing/2010/main"/>
            </a:ext>
          </a:extLst>
        </p:spPr>
      </p:pic>
      <p:pic>
        <p:nvPicPr>
          <p:cNvPr id="7" name="Picture 6" descr="F:\day 2\讲座 help uni 领导风格\DSC_102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3765089" y="7054156"/>
            <a:ext cx="3298250" cy="2405440"/>
          </a:xfrm>
          <a:prstGeom prst="rect">
            <a:avLst/>
          </a:prstGeom>
          <a:noFill/>
          <a:ln>
            <a:noFill/>
          </a:ln>
        </p:spPr>
      </p:pic>
    </p:spTree>
    <p:extLst>
      <p:ext uri="{BB962C8B-B14F-4D97-AF65-F5344CB8AC3E}">
        <p14:creationId xmlns:p14="http://schemas.microsoft.com/office/powerpoint/2010/main" val="3952155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198" y="349135"/>
            <a:ext cx="5760721" cy="7433312"/>
          </a:xfrm>
        </p:spPr>
        <p:txBody>
          <a:bodyPr>
            <a:normAutofit/>
          </a:bodyPr>
          <a:lstStyle/>
          <a:p>
            <a:r>
              <a:rPr lang="zh-CN" altLang="en-US" sz="2400" b="1" dirty="0">
                <a:solidFill>
                  <a:schemeClr val="tx1"/>
                </a:solidFill>
                <a:latin typeface="FZHei-B01" panose="03000509000000000000" pitchFamily="65" charset="-122"/>
                <a:ea typeface="FZHei-B01" panose="03000509000000000000" pitchFamily="65" charset="-122"/>
              </a:rPr>
              <a:t>讲座三：有效的沟通技巧</a:t>
            </a:r>
            <a:endParaRPr lang="en-US" sz="2400" b="1" dirty="0">
              <a:solidFill>
                <a:schemeClr val="tx1"/>
              </a:solidFill>
              <a:latin typeface="FZHei-B01" panose="03000509000000000000" pitchFamily="65" charset="-122"/>
              <a:ea typeface="FZHei-B01" panose="03000509000000000000" pitchFamily="65" charset="-122"/>
            </a:endParaRPr>
          </a:p>
          <a:p>
            <a:r>
              <a:rPr lang="zh-CN" altLang="en-US" sz="1400" dirty="0">
                <a:solidFill>
                  <a:schemeClr val="tx1"/>
                </a:solidFill>
                <a:latin typeface="FZHei-B01" panose="03000509000000000000" pitchFamily="65" charset="-122"/>
                <a:ea typeface="FZHei-B01" panose="03000509000000000000" pitchFamily="65" charset="-122"/>
              </a:rPr>
              <a:t>享用完茶点后，紧接下来的就是第三场讲座，由双威大学吴进宝老师主讲的有效的沟通技巧。有效的沟通是一位好领袖不可或缺的条件。当我们到社会去的时候，不论你的能力有多强，学问有多高，都会面对人与人的沟通问题。吴老师提到中学生因为与父母时代不同，故彼此之间在沟通上常出现矛盾与冲突。而身为一位好领袖会尽量打破上述僵局，打造一个双赢的局面。</a:t>
            </a:r>
            <a:endParaRPr lang="en-US" sz="1400" dirty="0">
              <a:solidFill>
                <a:schemeClr val="tx1"/>
              </a:solidFill>
              <a:latin typeface="FZHei-B01" panose="03000509000000000000" pitchFamily="65" charset="-122"/>
              <a:ea typeface="FZHei-B01" panose="03000509000000000000" pitchFamily="65" charset="-122"/>
            </a:endParaRPr>
          </a:p>
          <a:p>
            <a:r>
              <a:rPr lang="zh-CN" altLang="en-US" sz="1400" dirty="0">
                <a:solidFill>
                  <a:schemeClr val="tx1"/>
                </a:solidFill>
                <a:latin typeface="FZHei-B01" panose="03000509000000000000" pitchFamily="65" charset="-122"/>
                <a:ea typeface="FZHei-B01" panose="03000509000000000000" pitchFamily="65" charset="-122"/>
              </a:rPr>
              <a:t>只有有效的沟通才能够正确的传达资讯给第三者。吴老师巧妙地利用外交官和飞机师的例子来印证沟通的重要性。有效的沟通让我们在日常生活、学校、家庭及职场上建立更好的人际关系。吴老师提到了一个重点，就是要发挥不耻下问的精神，当听到不懂的东西时应该要发问，以到良好沟通效果。沟通的方式不仅仅限于语言，它也包括文字、肢体、讯号、声音等。</a:t>
            </a:r>
            <a:endParaRPr lang="en-US" sz="1400" dirty="0">
              <a:solidFill>
                <a:schemeClr val="tx1"/>
              </a:solidFill>
              <a:latin typeface="FZHei-B01" panose="03000509000000000000" pitchFamily="65" charset="-122"/>
              <a:ea typeface="FZHei-B01" panose="03000509000000000000" pitchFamily="65" charset="-122"/>
            </a:endParaRPr>
          </a:p>
          <a:p>
            <a:r>
              <a:rPr lang="zh-CN" altLang="en-US" sz="1400" dirty="0">
                <a:solidFill>
                  <a:schemeClr val="tx1"/>
                </a:solidFill>
                <a:latin typeface="FZHei-B01" panose="03000509000000000000" pitchFamily="65" charset="-122"/>
                <a:ea typeface="FZHei-B01" panose="03000509000000000000" pitchFamily="65" charset="-122"/>
              </a:rPr>
              <a:t>除此之外，吴进宝老师也要求营员具有坚强的意志，做事果断，特别是中学时期，学生都到了叛逆期。学生喜欢跟朋友们建立密切的关系，而与家人的关系疏远。再加上为荷尔蒙的分泌，中学生们情绪起伏不平，常常情绪失控。所以营员更要注意自身的言行举止，以免掉入不良分子的圈套，所以营员必须谨慎言行，不要在社交媒体上曝露太多自身的行踪。</a:t>
            </a:r>
            <a:endParaRPr lang="en-US" sz="1400" dirty="0">
              <a:solidFill>
                <a:schemeClr val="tx1"/>
              </a:solidFill>
              <a:latin typeface="FZHei-B01" panose="03000509000000000000" pitchFamily="65" charset="-122"/>
              <a:ea typeface="FZHei-B01" panose="03000509000000000000" pitchFamily="65" charset="-122"/>
            </a:endParaRPr>
          </a:p>
          <a:p>
            <a:r>
              <a:rPr lang="zh-CN" altLang="en-US" sz="1400" dirty="0">
                <a:solidFill>
                  <a:schemeClr val="tx1"/>
                </a:solidFill>
                <a:latin typeface="FZHei-B01" panose="03000509000000000000" pitchFamily="65" charset="-122"/>
                <a:ea typeface="FZHei-B01" panose="03000509000000000000" pitchFamily="65" charset="-122"/>
              </a:rPr>
              <a:t>吴进宝老师精彩而有趣的分享，让营员们听出耳油，更增添了营员成为领袖应有的软实力。</a:t>
            </a:r>
            <a:endParaRPr lang="en-US" sz="1400" dirty="0">
              <a:solidFill>
                <a:schemeClr val="tx1"/>
              </a:solidFill>
              <a:latin typeface="FZHei-B01" panose="03000509000000000000" pitchFamily="65" charset="-122"/>
              <a:ea typeface="FZHei-B01" panose="03000509000000000000" pitchFamily="65" charset="-122"/>
            </a:endParaRPr>
          </a:p>
          <a:p>
            <a:r>
              <a:rPr lang="en-US" dirty="0">
                <a:latin typeface="FZHei-B01" panose="03000509000000000000" pitchFamily="65" charset="-122"/>
                <a:ea typeface="FZHei-B01" panose="03000509000000000000" pitchFamily="65" charset="-122"/>
              </a:rPr>
              <a:t> </a:t>
            </a:r>
          </a:p>
          <a:p>
            <a:endParaRPr lang="en-US" dirty="0"/>
          </a:p>
        </p:txBody>
      </p:sp>
      <p:pic>
        <p:nvPicPr>
          <p:cNvPr id="4" name="Picture 3" descr="F:\day 2\讲座 sunway 有效沟通技巧\DSC_1818.JPG"/>
          <p:cNvPicPr/>
          <p:nvPr/>
        </p:nvPicPr>
        <p:blipFill rotWithShape="1">
          <a:blip r:embed="rId2" cstate="print">
            <a:extLst>
              <a:ext uri="{28A0092B-C50C-407E-A947-70E740481C1C}">
                <a14:useLocalDpi xmlns:a14="http://schemas.microsoft.com/office/drawing/2010/main" val="0"/>
              </a:ext>
            </a:extLst>
          </a:blip>
          <a:srcRect l="33490"/>
          <a:stretch/>
        </p:blipFill>
        <p:spPr bwMode="auto">
          <a:xfrm>
            <a:off x="462424" y="5927609"/>
            <a:ext cx="2408555" cy="2701002"/>
          </a:xfrm>
          <a:prstGeom prst="rect">
            <a:avLst/>
          </a:prstGeom>
          <a:noFill/>
          <a:ln>
            <a:noFill/>
          </a:ln>
          <a:extLst>
            <a:ext uri="{53640926-AAD7-44D8-BBD7-CCE9431645EC}">
              <a14:shadowObscured xmlns:a14="http://schemas.microsoft.com/office/drawing/2010/main"/>
            </a:ext>
          </a:extLst>
        </p:spPr>
      </p:pic>
      <p:pic>
        <p:nvPicPr>
          <p:cNvPr id="5" name="Picture 4" descr="F:\day 2\讲座 sunway 有效沟通技巧\DSC_1813.JPG"/>
          <p:cNvPicPr/>
          <p:nvPr/>
        </p:nvPicPr>
        <p:blipFill rotWithShape="1">
          <a:blip r:embed="rId3" cstate="print">
            <a:extLst>
              <a:ext uri="{28A0092B-C50C-407E-A947-70E740481C1C}">
                <a14:useLocalDpi xmlns:a14="http://schemas.microsoft.com/office/drawing/2010/main" val="0"/>
              </a:ext>
            </a:extLst>
          </a:blip>
          <a:srcRect l="14309" r="19059"/>
          <a:stretch/>
        </p:blipFill>
        <p:spPr bwMode="auto">
          <a:xfrm>
            <a:off x="3429000" y="6307137"/>
            <a:ext cx="2715260" cy="27082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6623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633" y="465513"/>
            <a:ext cx="6035040" cy="8260901"/>
          </a:xfrm>
        </p:spPr>
        <p:txBody>
          <a:bodyPr>
            <a:normAutofit/>
          </a:bodyPr>
          <a:lstStyle/>
          <a:p>
            <a:pPr marL="0" indent="0" algn="just">
              <a:buNone/>
            </a:pPr>
            <a:r>
              <a:rPr lang="en-US" sz="2400" dirty="0">
                <a:latin typeface="FZHei-B01" panose="03000509000000000000" pitchFamily="65" charset="-122"/>
                <a:ea typeface="FZHei-B01" panose="03000509000000000000" pitchFamily="65" charset="-122"/>
              </a:rPr>
              <a:t>LDK </a:t>
            </a:r>
            <a:r>
              <a:rPr lang="zh-CN" altLang="en-US" sz="2400" dirty="0">
                <a:latin typeface="FZHei-B01" panose="03000509000000000000" pitchFamily="65" charset="-122"/>
                <a:ea typeface="FZHei-B01" panose="03000509000000000000" pitchFamily="65" charset="-122"/>
              </a:rPr>
              <a:t>团辅</a:t>
            </a:r>
            <a:r>
              <a:rPr lang="en-US" sz="2400" dirty="0">
                <a:latin typeface="FZHei-B01" panose="03000509000000000000" pitchFamily="65" charset="-122"/>
                <a:ea typeface="FZHei-B01" panose="03000509000000000000" pitchFamily="65" charset="-122"/>
              </a:rPr>
              <a:t>2</a:t>
            </a:r>
          </a:p>
          <a:p>
            <a:pPr marL="0" indent="0" algn="just">
              <a:buNone/>
            </a:pPr>
            <a:r>
              <a:rPr lang="en-US" altLang="zh-CN" sz="1400" dirty="0" smtClean="0">
                <a:latin typeface="FZHei-B01" panose="03000509000000000000" pitchFamily="65" charset="-122"/>
                <a:ea typeface="FZHei-B01" panose="03000509000000000000" pitchFamily="65" charset="-122"/>
              </a:rPr>
              <a:t>	</a:t>
            </a:r>
            <a:r>
              <a:rPr lang="zh-CN" altLang="en-US" sz="1400" dirty="0" smtClean="0">
                <a:latin typeface="FZHei-B01" panose="03000509000000000000" pitchFamily="65" charset="-122"/>
                <a:ea typeface="FZHei-B01" panose="03000509000000000000" pitchFamily="65" charset="-122"/>
              </a:rPr>
              <a:t>团</a:t>
            </a:r>
            <a:r>
              <a:rPr lang="zh-CN" altLang="en-US" sz="1400" dirty="0">
                <a:latin typeface="FZHei-B01" panose="03000509000000000000" pitchFamily="65" charset="-122"/>
                <a:ea typeface="FZHei-B01" panose="03000509000000000000" pitchFamily="65" charset="-122"/>
              </a:rPr>
              <a:t>队建设游戏是一个团队取得成功的根本前提，是作为未来领导人的必修课。紧接来的是</a:t>
            </a:r>
            <a:r>
              <a:rPr lang="en-US" sz="1400" dirty="0">
                <a:latin typeface="FZHei-B01" panose="03000509000000000000" pitchFamily="65" charset="-122"/>
                <a:ea typeface="FZHei-B01" panose="03000509000000000000" pitchFamily="65" charset="-122"/>
              </a:rPr>
              <a:t>Portman College</a:t>
            </a:r>
            <a:r>
              <a:rPr lang="zh-CN" altLang="en-US" sz="1400" dirty="0">
                <a:latin typeface="FZHei-B01" panose="03000509000000000000" pitchFamily="65" charset="-122"/>
                <a:ea typeface="FZHei-B01" panose="03000509000000000000" pitchFamily="65" charset="-122"/>
              </a:rPr>
              <a:t>学生带领营员们进行一系列团队建设游戏。主持人先让营员们重复第一天入营时玩的破冰游戏，借此让营员们热身。</a:t>
            </a:r>
            <a:r>
              <a:rPr lang="en-US" sz="1400" dirty="0">
                <a:latin typeface="FZHei-B01" panose="03000509000000000000" pitchFamily="65" charset="-122"/>
                <a:ea typeface="FZHei-B01" panose="03000509000000000000" pitchFamily="65" charset="-122"/>
              </a:rPr>
              <a:t> </a:t>
            </a:r>
            <a:endParaRPr lang="en-US" sz="1400" dirty="0" smtClean="0">
              <a:latin typeface="FZHei-B01" panose="03000509000000000000" pitchFamily="65" charset="-122"/>
              <a:ea typeface="FZHei-B01" panose="03000509000000000000" pitchFamily="65" charset="-122"/>
            </a:endParaRPr>
          </a:p>
          <a:p>
            <a:pPr marL="0" indent="0" algn="just">
              <a:buNone/>
            </a:pPr>
            <a:r>
              <a:rPr lang="en-US" altLang="zh-CN" sz="1400" dirty="0">
                <a:latin typeface="FZHei-B01" panose="03000509000000000000" pitchFamily="65" charset="-122"/>
                <a:ea typeface="FZHei-B01" panose="03000509000000000000" pitchFamily="65" charset="-122"/>
              </a:rPr>
              <a:t>	</a:t>
            </a:r>
            <a:r>
              <a:rPr lang="zh-CN" altLang="en-US" sz="1400" dirty="0" smtClean="0">
                <a:latin typeface="FZHei-B01" panose="03000509000000000000" pitchFamily="65" charset="-122"/>
                <a:ea typeface="FZHei-B01" panose="03000509000000000000" pitchFamily="65" charset="-122"/>
              </a:rPr>
              <a:t>稍</a:t>
            </a:r>
            <a:r>
              <a:rPr lang="zh-CN" altLang="en-US" sz="1400" dirty="0">
                <a:latin typeface="FZHei-B01" panose="03000509000000000000" pitchFamily="65" charset="-122"/>
                <a:ea typeface="FZHei-B01" panose="03000509000000000000" pitchFamily="65" charset="-122"/>
              </a:rPr>
              <a:t>后， 各组辅导老师带领各组营员进行一场创意的游戏。先是辅导老师分发每一组营员们</a:t>
            </a:r>
            <a:r>
              <a:rPr lang="en-US" sz="1400" dirty="0">
                <a:latin typeface="FZHei-B01" panose="03000509000000000000" pitchFamily="65" charset="-122"/>
                <a:ea typeface="FZHei-B01" panose="03000509000000000000" pitchFamily="65" charset="-122"/>
              </a:rPr>
              <a:t>8</a:t>
            </a:r>
            <a:r>
              <a:rPr lang="zh-CN" altLang="en-US" sz="1400" dirty="0">
                <a:latin typeface="FZHei-B01" panose="03000509000000000000" pitchFamily="65" charset="-122"/>
                <a:ea typeface="FZHei-B01" panose="03000509000000000000" pitchFamily="65" charset="-122"/>
              </a:rPr>
              <a:t>条尼龙绳、</a:t>
            </a:r>
            <a:r>
              <a:rPr lang="en-US" sz="1400" dirty="0">
                <a:latin typeface="FZHei-B01" panose="03000509000000000000" pitchFamily="65" charset="-122"/>
                <a:ea typeface="FZHei-B01" panose="03000509000000000000" pitchFamily="65" charset="-122"/>
              </a:rPr>
              <a:t>1</a:t>
            </a:r>
            <a:r>
              <a:rPr lang="zh-CN" altLang="en-US" sz="1400" dirty="0">
                <a:latin typeface="FZHei-B01" panose="03000509000000000000" pitchFamily="65" charset="-122"/>
                <a:ea typeface="FZHei-B01" panose="03000509000000000000" pitchFamily="65" charset="-122"/>
              </a:rPr>
              <a:t>支马克笔和麻将纸。营员们随即围成一个圈，并各牵着绳子的尾端，把马克笔扣住，并以最快的速度在麻将纸上写上一个大大的“华”字。游戏的规则既是不可让绳子打结，更不可以碰触笔杆。营员们必须通过彼此的合作与协调，用绳子控制笔杆。写完之后，该组的营员们得大声地喊出组别的口号，最先写完的一组为赢家</a:t>
            </a:r>
            <a:r>
              <a:rPr lang="zh-CN" altLang="en-US" sz="1400" dirty="0" smtClean="0">
                <a:latin typeface="FZHei-B01" panose="03000509000000000000" pitchFamily="65" charset="-122"/>
                <a:ea typeface="FZHei-B01" panose="03000509000000000000" pitchFamily="65" charset="-122"/>
              </a:rPr>
              <a:t>。</a:t>
            </a:r>
            <a:endParaRPr lang="en-US" altLang="zh-CN" sz="1400" dirty="0" smtClean="0">
              <a:latin typeface="FZHei-B01" panose="03000509000000000000" pitchFamily="65" charset="-122"/>
              <a:ea typeface="FZHei-B01" panose="03000509000000000000" pitchFamily="65" charset="-122"/>
            </a:endParaRPr>
          </a:p>
          <a:p>
            <a:pPr marL="0" indent="0" algn="just">
              <a:buNone/>
            </a:pPr>
            <a:r>
              <a:rPr lang="en-US" sz="1400" dirty="0">
                <a:latin typeface="FZHei-B01" panose="03000509000000000000" pitchFamily="65" charset="-122"/>
                <a:ea typeface="FZHei-B01" panose="03000509000000000000" pitchFamily="65" charset="-122"/>
              </a:rPr>
              <a:t>	</a:t>
            </a:r>
            <a:r>
              <a:rPr lang="en-US" sz="1400" dirty="0" smtClean="0">
                <a:latin typeface="FZHei-B01" panose="03000509000000000000" pitchFamily="65" charset="-122"/>
                <a:ea typeface="FZHei-B01" panose="03000509000000000000" pitchFamily="65" charset="-122"/>
              </a:rPr>
              <a:t> </a:t>
            </a:r>
            <a:r>
              <a:rPr lang="zh-CN" altLang="en-US" sz="1400" dirty="0">
                <a:latin typeface="FZHei-B01" panose="03000509000000000000" pitchFamily="65" charset="-122"/>
                <a:ea typeface="FZHei-B01" panose="03000509000000000000" pitchFamily="65" charset="-122"/>
              </a:rPr>
              <a:t>第二个团队建设游戏则为“领袖大战”。“领袖大战”类似</a:t>
            </a:r>
            <a:r>
              <a:rPr lang="en-US" altLang="zh-CN" sz="1400" dirty="0">
                <a:latin typeface="FZHei-B01" panose="03000509000000000000" pitchFamily="65" charset="-122"/>
                <a:ea typeface="FZHei-B01" panose="03000509000000000000" pitchFamily="65" charset="-122"/>
              </a:rPr>
              <a:t>《</a:t>
            </a:r>
            <a:r>
              <a:rPr lang="zh-CN" altLang="en-US" sz="1400" dirty="0">
                <a:latin typeface="FZHei-B01" panose="03000509000000000000" pitchFamily="65" charset="-122"/>
                <a:ea typeface="FZHei-B01" panose="03000509000000000000" pitchFamily="65" charset="-122"/>
              </a:rPr>
              <a:t>爸爸去哪儿</a:t>
            </a:r>
            <a:r>
              <a:rPr lang="en-US" altLang="zh-CN" sz="1400" dirty="0">
                <a:latin typeface="FZHei-B01" panose="03000509000000000000" pitchFamily="65" charset="-122"/>
                <a:ea typeface="FZHei-B01" panose="03000509000000000000" pitchFamily="65" charset="-122"/>
              </a:rPr>
              <a:t>》</a:t>
            </a:r>
            <a:r>
              <a:rPr lang="zh-CN" altLang="en-US" sz="1400" dirty="0">
                <a:latin typeface="FZHei-B01" panose="03000509000000000000" pitchFamily="65" charset="-122"/>
                <a:ea typeface="FZHei-B01" panose="03000509000000000000" pitchFamily="65" charset="-122"/>
              </a:rPr>
              <a:t>里的萝卜蹲游戏。营员们以最快的速度为自己的组取一个绰号。游戏进行时，被指定的组需在极短时间内接收炸弹，再传到下一组。反应慢的组将被淘汰，而最后留下的一组将是胜出的组别。</a:t>
            </a:r>
            <a:endParaRPr lang="en-US" sz="1400" dirty="0">
              <a:latin typeface="FZHei-B01" panose="03000509000000000000" pitchFamily="65" charset="-122"/>
              <a:ea typeface="FZHei-B01" panose="03000509000000000000" pitchFamily="65" charset="-122"/>
            </a:endParaRPr>
          </a:p>
          <a:p>
            <a:pPr marL="0" indent="0" algn="just">
              <a:buNone/>
            </a:pPr>
            <a:r>
              <a:rPr lang="en-US" altLang="zh-CN" sz="1400" dirty="0" smtClean="0">
                <a:latin typeface="FZHei-B01" panose="03000509000000000000" pitchFamily="65" charset="-122"/>
                <a:ea typeface="FZHei-B01" panose="03000509000000000000" pitchFamily="65" charset="-122"/>
              </a:rPr>
              <a:t>	</a:t>
            </a:r>
            <a:r>
              <a:rPr lang="zh-CN" altLang="en-US" sz="1400" dirty="0" smtClean="0">
                <a:latin typeface="FZHei-B01" panose="03000509000000000000" pitchFamily="65" charset="-122"/>
                <a:ea typeface="FZHei-B01" panose="03000509000000000000" pitchFamily="65" charset="-122"/>
              </a:rPr>
              <a:t>通</a:t>
            </a:r>
            <a:r>
              <a:rPr lang="zh-CN" altLang="en-US" sz="1400" dirty="0">
                <a:latin typeface="FZHei-B01" panose="03000509000000000000" pitchFamily="65" charset="-122"/>
                <a:ea typeface="FZHei-B01" panose="03000509000000000000" pitchFamily="65" charset="-122"/>
              </a:rPr>
              <a:t>过这两场创意的团队建设游戏，营员不仅大大增强团队凝聚力，也让营员们进一步认识各个成员的特点，并善加利用这些特点来完成任务。</a:t>
            </a:r>
            <a:endParaRPr lang="en-US" sz="1400" dirty="0">
              <a:latin typeface="FZHei-B01" panose="03000509000000000000" pitchFamily="65" charset="-122"/>
              <a:ea typeface="FZHei-B01" panose="03000509000000000000" pitchFamily="65" charset="-122"/>
            </a:endParaRPr>
          </a:p>
          <a:p>
            <a:pPr marL="0" indent="0" algn="just">
              <a:buNone/>
            </a:pPr>
            <a:endParaRPr lang="en-US" sz="1400" dirty="0">
              <a:latin typeface="FZHei-B01" panose="03000509000000000000" pitchFamily="65" charset="-122"/>
              <a:ea typeface="FZHei-B01" panose="03000509000000000000" pitchFamily="65" charset="-122"/>
            </a:endParaRPr>
          </a:p>
        </p:txBody>
      </p:sp>
      <p:pic>
        <p:nvPicPr>
          <p:cNvPr id="4" name="Picture 3" descr="F:\day 2\ldk 2 team building\DSC_184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898" y="4868486"/>
            <a:ext cx="2182930" cy="1366060"/>
          </a:xfrm>
          <a:prstGeom prst="rect">
            <a:avLst/>
          </a:prstGeom>
          <a:noFill/>
          <a:ln>
            <a:noFill/>
          </a:ln>
        </p:spPr>
      </p:pic>
      <p:pic>
        <p:nvPicPr>
          <p:cNvPr id="5" name="Picture 4" descr="F:\day 2\ldk 2 team building\DSC_184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13566">
            <a:off x="3245734" y="5002942"/>
            <a:ext cx="2329746" cy="1477645"/>
          </a:xfrm>
          <a:prstGeom prst="rect">
            <a:avLst/>
          </a:prstGeom>
          <a:noFill/>
          <a:ln>
            <a:noFill/>
          </a:ln>
        </p:spPr>
      </p:pic>
      <p:pic>
        <p:nvPicPr>
          <p:cNvPr id="6" name="Picture 5" descr="F:\day 2\ldk 2 team building\DSC_185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2705" y="6747194"/>
            <a:ext cx="1877928" cy="1411140"/>
          </a:xfrm>
          <a:prstGeom prst="rect">
            <a:avLst/>
          </a:prstGeom>
          <a:noFill/>
          <a:ln>
            <a:noFill/>
          </a:ln>
        </p:spPr>
      </p:pic>
      <p:pic>
        <p:nvPicPr>
          <p:cNvPr id="7" name="Picture 6" descr="F:\day 2\ldk 2 team building\DSC_185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898" y="8482156"/>
            <a:ext cx="1687195" cy="1121410"/>
          </a:xfrm>
          <a:prstGeom prst="rect">
            <a:avLst/>
          </a:prstGeom>
          <a:noFill/>
          <a:ln>
            <a:noFill/>
          </a:ln>
        </p:spPr>
      </p:pic>
      <p:pic>
        <p:nvPicPr>
          <p:cNvPr id="8" name="Picture 7" descr="F:\day 2\ldk 2 team building\DSC_185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852" y="6747194"/>
            <a:ext cx="1687195" cy="1266275"/>
          </a:xfrm>
          <a:prstGeom prst="rect">
            <a:avLst/>
          </a:prstGeom>
          <a:noFill/>
          <a:ln>
            <a:noFill/>
          </a:ln>
        </p:spPr>
      </p:pic>
      <p:pic>
        <p:nvPicPr>
          <p:cNvPr id="9" name="Picture 8" descr="F:\day 2\ldk 2 team building\DSC_1882.JPG"/>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4743941" y="7071909"/>
            <a:ext cx="2049781" cy="1495883"/>
          </a:xfrm>
          <a:prstGeom prst="rect">
            <a:avLst/>
          </a:prstGeom>
          <a:noFill/>
          <a:ln>
            <a:noFill/>
          </a:ln>
        </p:spPr>
      </p:pic>
      <p:pic>
        <p:nvPicPr>
          <p:cNvPr id="10" name="Picture 9" descr="F:\day 2\ldk 2 team building\DSC_191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70828" y="8295466"/>
            <a:ext cx="2249805" cy="1494790"/>
          </a:xfrm>
          <a:prstGeom prst="rect">
            <a:avLst/>
          </a:prstGeom>
          <a:noFill/>
          <a:ln>
            <a:noFill/>
          </a:ln>
        </p:spPr>
      </p:pic>
    </p:spTree>
    <p:extLst>
      <p:ext uri="{BB962C8B-B14F-4D97-AF65-F5344CB8AC3E}">
        <p14:creationId xmlns:p14="http://schemas.microsoft.com/office/powerpoint/2010/main" val="2671597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258" y="382385"/>
            <a:ext cx="5785658" cy="5104015"/>
          </a:xfrm>
        </p:spPr>
        <p:txBody>
          <a:bodyPr>
            <a:normAutofit/>
          </a:bodyPr>
          <a:lstStyle/>
          <a:p>
            <a:pPr marL="0" indent="0">
              <a:buNone/>
            </a:pPr>
            <a:r>
              <a:rPr lang="zh-CN" altLang="en-US" sz="2400" dirty="0">
                <a:latin typeface="FZHei-B01" panose="03000509000000000000" pitchFamily="65" charset="-122"/>
                <a:ea typeface="FZHei-B01" panose="03000509000000000000" pitchFamily="65" charset="-122"/>
              </a:rPr>
              <a:t>讲座（四）解决问题的艺术</a:t>
            </a:r>
            <a:endParaRPr lang="en-US" sz="2400" dirty="0">
              <a:latin typeface="FZHei-B01" panose="03000509000000000000" pitchFamily="65" charset="-122"/>
              <a:ea typeface="FZHei-B01" panose="03000509000000000000" pitchFamily="65" charset="-122"/>
            </a:endParaRPr>
          </a:p>
          <a:p>
            <a:pPr marL="0" indent="0">
              <a:buNone/>
            </a:pPr>
            <a:r>
              <a:rPr lang="en-US" altLang="zh-CN" sz="1400" dirty="0" smtClean="0">
                <a:latin typeface="FZHei-B01" panose="03000509000000000000" pitchFamily="65" charset="-122"/>
                <a:ea typeface="FZHei-B01" panose="03000509000000000000" pitchFamily="65" charset="-122"/>
              </a:rPr>
              <a:t>	</a:t>
            </a:r>
            <a:r>
              <a:rPr lang="zh-CN" altLang="en-US" sz="1400" dirty="0" smtClean="0">
                <a:latin typeface="FZHei-B01" panose="03000509000000000000" pitchFamily="65" charset="-122"/>
                <a:ea typeface="FZHei-B01" panose="03000509000000000000" pitchFamily="65" charset="-122"/>
              </a:rPr>
              <a:t>午</a:t>
            </a:r>
            <a:r>
              <a:rPr lang="zh-CN" altLang="en-US" sz="1400" dirty="0">
                <a:latin typeface="FZHei-B01" panose="03000509000000000000" pitchFamily="65" charset="-122"/>
                <a:ea typeface="FZHei-B01" panose="03000509000000000000" pitchFamily="65" charset="-122"/>
              </a:rPr>
              <a:t>休后，双威大学的教育资讯顾问吴金宝老师继续给营员们带来了另一场讲座</a:t>
            </a:r>
            <a:r>
              <a:rPr lang="en-US" altLang="zh-CN" sz="1400" dirty="0">
                <a:latin typeface="FZHei-B01" panose="03000509000000000000" pitchFamily="65" charset="-122"/>
                <a:ea typeface="FZHei-B01" panose="03000509000000000000" pitchFamily="65" charset="-122"/>
              </a:rPr>
              <a:t>——</a:t>
            </a:r>
            <a:r>
              <a:rPr lang="zh-CN" altLang="en-US" sz="1400" dirty="0">
                <a:latin typeface="FZHei-B01" panose="03000509000000000000" pitchFamily="65" charset="-122"/>
                <a:ea typeface="FZHei-B01" panose="03000509000000000000" pitchFamily="65" charset="-122"/>
              </a:rPr>
              <a:t>解决问题的艺术。所谓的“解决问题的艺术”指的是利用不同的方法和管道去透视并找到解决问题的方案。“条条有理”乃是解决问题的首要条件。还未解决问题之前，我们必须有良好的素质和品德，避免产生小题大做等诸如此类的问题。</a:t>
            </a:r>
            <a:endParaRPr lang="en-US" sz="1400" dirty="0">
              <a:latin typeface="FZHei-B01" panose="03000509000000000000" pitchFamily="65" charset="-122"/>
              <a:ea typeface="FZHei-B01" panose="03000509000000000000" pitchFamily="65" charset="-122"/>
            </a:endParaRPr>
          </a:p>
          <a:p>
            <a:pPr marL="0" indent="0">
              <a:buNone/>
            </a:pPr>
            <a:r>
              <a:rPr lang="en-US" altLang="zh-CN" sz="1400" dirty="0">
                <a:latin typeface="FZHei-B01" panose="03000509000000000000" pitchFamily="65" charset="-122"/>
                <a:ea typeface="FZHei-B01" panose="03000509000000000000" pitchFamily="65" charset="-122"/>
              </a:rPr>
              <a:t>	</a:t>
            </a:r>
            <a:r>
              <a:rPr lang="zh-CN" altLang="en-US" sz="1400" dirty="0" smtClean="0">
                <a:latin typeface="FZHei-B01" panose="03000509000000000000" pitchFamily="65" charset="-122"/>
                <a:ea typeface="FZHei-B01" panose="03000509000000000000" pitchFamily="65" charset="-122"/>
              </a:rPr>
              <a:t>吴</a:t>
            </a:r>
            <a:r>
              <a:rPr lang="zh-CN" altLang="en-US" sz="1400" dirty="0">
                <a:latin typeface="FZHei-B01" panose="03000509000000000000" pitchFamily="65" charset="-122"/>
                <a:ea typeface="FZHei-B01" panose="03000509000000000000" pitchFamily="65" charset="-122"/>
              </a:rPr>
              <a:t>老师讲述了处理事情应有的态度。当我们面对问题时，我们不应该鲁莽行事，而是思考并找出解决方案。“解铃还须系铃人”，每一件事必定有其原因，要解决问题就须对症下药。不论是在学术还是处世待人，我们必须以成熟的心理素质去面对生活中的问题。吴老师引出至理名言</a:t>
            </a:r>
            <a:r>
              <a:rPr lang="en-US" altLang="zh-CN" sz="1400" dirty="0">
                <a:latin typeface="FZHei-B01" panose="03000509000000000000" pitchFamily="65" charset="-122"/>
                <a:ea typeface="FZHei-B01" panose="03000509000000000000" pitchFamily="65" charset="-122"/>
              </a:rPr>
              <a:t>——</a:t>
            </a:r>
            <a:r>
              <a:rPr lang="zh-CN" altLang="en-US" sz="1400" dirty="0">
                <a:latin typeface="FZHei-B01" panose="03000509000000000000" pitchFamily="65" charset="-122"/>
                <a:ea typeface="FZHei-B01" panose="03000509000000000000" pitchFamily="65" charset="-122"/>
              </a:rPr>
              <a:t>只为成功找方法，不为失败找理由，这句话代表着解决问题的艺术不在于结果，而是方法。</a:t>
            </a:r>
            <a:endParaRPr lang="en-US" sz="1400" dirty="0">
              <a:latin typeface="FZHei-B01" panose="03000509000000000000" pitchFamily="65" charset="-122"/>
              <a:ea typeface="FZHei-B01" panose="03000509000000000000" pitchFamily="65" charset="-122"/>
            </a:endParaRPr>
          </a:p>
          <a:p>
            <a:pPr marL="0" indent="0">
              <a:buNone/>
            </a:pPr>
            <a:r>
              <a:rPr lang="en-US" altLang="zh-CN" sz="1400" dirty="0">
                <a:latin typeface="FZHei-B01" panose="03000509000000000000" pitchFamily="65" charset="-122"/>
                <a:ea typeface="FZHei-B01" panose="03000509000000000000" pitchFamily="65" charset="-122"/>
              </a:rPr>
              <a:t>	</a:t>
            </a:r>
            <a:r>
              <a:rPr lang="zh-CN" altLang="en-US" sz="1400" dirty="0" smtClean="0">
                <a:latin typeface="FZHei-B01" panose="03000509000000000000" pitchFamily="65" charset="-122"/>
                <a:ea typeface="FZHei-B01" panose="03000509000000000000" pitchFamily="65" charset="-122"/>
              </a:rPr>
              <a:t>吴</a:t>
            </a:r>
            <a:r>
              <a:rPr lang="zh-CN" altLang="en-US" sz="1400" dirty="0">
                <a:latin typeface="FZHei-B01" panose="03000509000000000000" pitchFamily="65" charset="-122"/>
                <a:ea typeface="FZHei-B01" panose="03000509000000000000" pitchFamily="65" charset="-122"/>
              </a:rPr>
              <a:t>老师也通过生动有趣的影片，向营员们讲解认真解决问题的重要性。他还通过游戏来观察营员们处理危机意识。游戏中，各组营员必须设法站在两张报纸的范围内。这项游戏考验了营员们的耐心、决心，更重要的是面对问题的警觉性。</a:t>
            </a:r>
            <a:endParaRPr lang="en-US" sz="1400" dirty="0">
              <a:latin typeface="FZHei-B01" panose="03000509000000000000" pitchFamily="65" charset="-122"/>
              <a:ea typeface="FZHei-B01" panose="03000509000000000000" pitchFamily="65" charset="-122"/>
            </a:endParaRPr>
          </a:p>
          <a:p>
            <a:pPr marL="0" indent="0">
              <a:buNone/>
            </a:pPr>
            <a:r>
              <a:rPr lang="en-US" altLang="zh-CN" sz="1400" dirty="0">
                <a:latin typeface="FZHei-B01" panose="03000509000000000000" pitchFamily="65" charset="-122"/>
                <a:ea typeface="FZHei-B01" panose="03000509000000000000" pitchFamily="65" charset="-122"/>
              </a:rPr>
              <a:t>	</a:t>
            </a:r>
            <a:r>
              <a:rPr lang="zh-CN" altLang="en-US" sz="1400" dirty="0" smtClean="0">
                <a:latin typeface="FZHei-B01" panose="03000509000000000000" pitchFamily="65" charset="-122"/>
                <a:ea typeface="FZHei-B01" panose="03000509000000000000" pitchFamily="65" charset="-122"/>
              </a:rPr>
              <a:t>通</a:t>
            </a:r>
            <a:r>
              <a:rPr lang="zh-CN" altLang="en-US" sz="1400" dirty="0">
                <a:latin typeface="FZHei-B01" panose="03000509000000000000" pitchFamily="65" charset="-122"/>
                <a:ea typeface="FZHei-B01" panose="03000509000000000000" pitchFamily="65" charset="-122"/>
              </a:rPr>
              <a:t>过了这次的讲座，营员们不单学到了要冷静处事、更明白了解决问题是需要智慧与良好的心理素质</a:t>
            </a:r>
            <a:r>
              <a:rPr lang="zh-CN" altLang="en-US" sz="1400" dirty="0" smtClean="0">
                <a:latin typeface="FZHei-B01" panose="03000509000000000000" pitchFamily="65" charset="-122"/>
                <a:ea typeface="FZHei-B01" panose="03000509000000000000" pitchFamily="65" charset="-122"/>
              </a:rPr>
              <a:t>。</a:t>
            </a:r>
            <a:r>
              <a:rPr lang="en-US" sz="1400" dirty="0">
                <a:latin typeface="FZHei-B01" panose="03000509000000000000" pitchFamily="65" charset="-122"/>
                <a:ea typeface="FZHei-B01" panose="03000509000000000000" pitchFamily="65" charset="-122"/>
              </a:rPr>
              <a:t> </a:t>
            </a:r>
          </a:p>
          <a:p>
            <a:pPr marL="0" indent="0">
              <a:buNone/>
            </a:pPr>
            <a:endParaRPr lang="en-US" dirty="0"/>
          </a:p>
        </p:txBody>
      </p:sp>
      <p:pic>
        <p:nvPicPr>
          <p:cNvPr id="4" name="Picture 3" descr="F:\day 2\讲座 解决问题的艺术\DSC_1804.JPG"/>
          <p:cNvPicPr/>
          <p:nvPr/>
        </p:nvPicPr>
        <p:blipFill rotWithShape="1">
          <a:blip r:embed="rId2" cstate="print">
            <a:extLst>
              <a:ext uri="{28A0092B-C50C-407E-A947-70E740481C1C}">
                <a14:useLocalDpi xmlns:a14="http://schemas.microsoft.com/office/drawing/2010/main" val="0"/>
              </a:ext>
            </a:extLst>
          </a:blip>
          <a:srcRect t="11592" b="17196"/>
          <a:stretch/>
        </p:blipFill>
        <p:spPr bwMode="auto">
          <a:xfrm>
            <a:off x="398894" y="7852467"/>
            <a:ext cx="4206355" cy="1735917"/>
          </a:xfrm>
          <a:prstGeom prst="rect">
            <a:avLst/>
          </a:prstGeom>
          <a:noFill/>
          <a:ln>
            <a:noFill/>
          </a:ln>
          <a:extLst>
            <a:ext uri="{53640926-AAD7-44D8-BBD7-CCE9431645EC}">
              <a14:shadowObscured xmlns:a14="http://schemas.microsoft.com/office/drawing/2010/main"/>
            </a:ext>
          </a:extLst>
        </p:spPr>
      </p:pic>
      <p:pic>
        <p:nvPicPr>
          <p:cNvPr id="6" name="Picture 5" descr="F:\day 2\讲座 解决问题的艺术\DSC_1810.JPG"/>
          <p:cNvPicPr/>
          <p:nvPr/>
        </p:nvPicPr>
        <p:blipFill rotWithShape="1">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13364" r="35063"/>
          <a:stretch/>
        </p:blipFill>
        <p:spPr bwMode="auto">
          <a:xfrm>
            <a:off x="3645764" y="4893972"/>
            <a:ext cx="1918970" cy="2472690"/>
          </a:xfrm>
          <a:prstGeom prst="rect">
            <a:avLst/>
          </a:prstGeom>
          <a:noFill/>
          <a:ln>
            <a:noFill/>
          </a:ln>
          <a:extLst>
            <a:ext uri="{53640926-AAD7-44D8-BBD7-CCE9431645EC}">
              <a14:shadowObscured xmlns:a14="http://schemas.microsoft.com/office/drawing/2010/main"/>
            </a:ext>
          </a:extLst>
        </p:spPr>
      </p:pic>
      <p:pic>
        <p:nvPicPr>
          <p:cNvPr id="7" name="Picture 6" descr="F:\day 2\讲座 解决问题的艺术\DSC_1811.JPG"/>
          <p:cNvPicPr/>
          <p:nvPr/>
        </p:nvPicPr>
        <p:blipFill rotWithShape="1">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r="40095"/>
          <a:stretch/>
        </p:blipFill>
        <p:spPr bwMode="auto">
          <a:xfrm rot="21228168">
            <a:off x="682648" y="5725790"/>
            <a:ext cx="1772285" cy="19665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1934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417" y="349135"/>
            <a:ext cx="5732376" cy="3873730"/>
          </a:xfrm>
        </p:spPr>
        <p:txBody>
          <a:bodyPr>
            <a:normAutofit/>
          </a:bodyPr>
          <a:lstStyle/>
          <a:p>
            <a:pPr marL="0" indent="0">
              <a:buNone/>
            </a:pPr>
            <a:r>
              <a:rPr lang="zh-CN" altLang="en-US" sz="2400" dirty="0">
                <a:latin typeface="FZHei-B01" panose="03000509000000000000" pitchFamily="65" charset="-122"/>
                <a:ea typeface="FZHei-B01" panose="03000509000000000000" pitchFamily="65" charset="-122"/>
              </a:rPr>
              <a:t>团辅</a:t>
            </a:r>
            <a:r>
              <a:rPr lang="en-US" sz="2400" dirty="0">
                <a:latin typeface="FZHei-B01" panose="03000509000000000000" pitchFamily="65" charset="-122"/>
                <a:ea typeface="FZHei-B01" panose="03000509000000000000" pitchFamily="65" charset="-122"/>
              </a:rPr>
              <a:t>3</a:t>
            </a:r>
            <a:r>
              <a:rPr lang="zh-CN" altLang="en-US" sz="2400" dirty="0">
                <a:latin typeface="FZHei-B01" panose="03000509000000000000" pitchFamily="65" charset="-122"/>
                <a:ea typeface="FZHei-B01" panose="03000509000000000000" pitchFamily="65" charset="-122"/>
              </a:rPr>
              <a:t>：团队精神</a:t>
            </a:r>
            <a:r>
              <a:rPr lang="en-US" sz="2400" dirty="0">
                <a:latin typeface="FZHei-B01" panose="03000509000000000000" pitchFamily="65" charset="-122"/>
                <a:ea typeface="FZHei-B01" panose="03000509000000000000" pitchFamily="65" charset="-122"/>
              </a:rPr>
              <a:t>-e</a:t>
            </a:r>
            <a:r>
              <a:rPr lang="zh-CN" altLang="en-US" sz="2400" dirty="0">
                <a:latin typeface="FZHei-B01" panose="03000509000000000000" pitchFamily="65" charset="-122"/>
                <a:ea typeface="FZHei-B01" panose="03000509000000000000" pitchFamily="65" charset="-122"/>
              </a:rPr>
              <a:t>世代办活动高手</a:t>
            </a:r>
            <a:endParaRPr lang="en-US" sz="2400" dirty="0">
              <a:latin typeface="FZHei-B01" panose="03000509000000000000" pitchFamily="65" charset="-122"/>
              <a:ea typeface="FZHei-B01" panose="03000509000000000000" pitchFamily="65" charset="-122"/>
            </a:endParaRPr>
          </a:p>
          <a:p>
            <a:pPr marL="0" indent="0">
              <a:buNone/>
            </a:pPr>
            <a:r>
              <a:rPr lang="en-US" altLang="zh-CN" sz="1400" dirty="0" smtClean="0">
                <a:latin typeface="FZHei-B01" panose="03000509000000000000" pitchFamily="65" charset="-122"/>
                <a:ea typeface="FZHei-B01" panose="03000509000000000000" pitchFamily="65" charset="-122"/>
              </a:rPr>
              <a:t>	</a:t>
            </a:r>
            <a:r>
              <a:rPr lang="zh-CN" altLang="en-US" sz="1400" dirty="0" smtClean="0">
                <a:latin typeface="FZHei-B01" panose="03000509000000000000" pitchFamily="65" charset="-122"/>
                <a:ea typeface="FZHei-B01" panose="03000509000000000000" pitchFamily="65" charset="-122"/>
              </a:rPr>
              <a:t>下</a:t>
            </a:r>
            <a:r>
              <a:rPr lang="zh-CN" altLang="en-US" sz="1400" dirty="0">
                <a:latin typeface="FZHei-B01" panose="03000509000000000000" pitchFamily="65" charset="-122"/>
                <a:ea typeface="FZHei-B01" panose="03000509000000000000" pitchFamily="65" charset="-122"/>
              </a:rPr>
              <a:t>午茶后，巴生中华国民型华文中学辅导老师罗绅玮师带领营员们进行一系列</a:t>
            </a:r>
            <a:r>
              <a:rPr lang="en-US" sz="1400" dirty="0">
                <a:latin typeface="FZHei-B01" panose="03000509000000000000" pitchFamily="65" charset="-122"/>
                <a:ea typeface="FZHei-B01" panose="03000509000000000000" pitchFamily="65" charset="-122"/>
              </a:rPr>
              <a:t>E</a:t>
            </a:r>
            <a:r>
              <a:rPr lang="zh-CN" altLang="en-US" sz="1400" dirty="0">
                <a:latin typeface="FZHei-B01" panose="03000509000000000000" pitchFamily="65" charset="-122"/>
                <a:ea typeface="FZHei-B01" panose="03000509000000000000" pitchFamily="65" charset="-122"/>
              </a:rPr>
              <a:t>时代达人活动，鼓励营员通过高科技成为办活动高手。</a:t>
            </a:r>
            <a:endParaRPr lang="en-US" sz="1400" dirty="0">
              <a:latin typeface="FZHei-B01" panose="03000509000000000000" pitchFamily="65" charset="-122"/>
              <a:ea typeface="FZHei-B01" panose="03000509000000000000" pitchFamily="65" charset="-122"/>
            </a:endParaRPr>
          </a:p>
          <a:p>
            <a:pPr marL="0" indent="0">
              <a:buNone/>
            </a:pPr>
            <a:r>
              <a:rPr lang="en-US" altLang="zh-CN" sz="1400" dirty="0" smtClean="0">
                <a:latin typeface="FZHei-B01" panose="03000509000000000000" pitchFamily="65" charset="-122"/>
                <a:ea typeface="FZHei-B01" panose="03000509000000000000" pitchFamily="65" charset="-122"/>
              </a:rPr>
              <a:t>	</a:t>
            </a:r>
            <a:r>
              <a:rPr lang="zh-CN" altLang="en-US" sz="1400" dirty="0" smtClean="0">
                <a:latin typeface="FZHei-B01" panose="03000509000000000000" pitchFamily="65" charset="-122"/>
                <a:ea typeface="FZHei-B01" panose="03000509000000000000" pitchFamily="65" charset="-122"/>
              </a:rPr>
              <a:t>首</a:t>
            </a:r>
            <a:r>
              <a:rPr lang="zh-CN" altLang="en-US" sz="1400" dirty="0">
                <a:latin typeface="FZHei-B01" panose="03000509000000000000" pitchFamily="65" charset="-122"/>
                <a:ea typeface="FZHei-B01" panose="03000509000000000000" pitchFamily="65" charset="-122"/>
              </a:rPr>
              <a:t>先，罗老师要求各组营员讨论一项他们想在领袖营结束后办的活动，并给予一个创意的题目。营员们必须使用智能手机寻找相关资料，再将讨论结果上传致全国国民型华文中学学生领袖培训营的面子书群组。各组提出的活动类型不可重叠，所以营员们需争取时间讨论出成果，以避免跟别组一样。罗老师强调利用网络设施，能大大提高</a:t>
            </a:r>
            <a:r>
              <a:rPr lang="en-US" sz="1400" dirty="0">
                <a:latin typeface="FZHei-B01" panose="03000509000000000000" pitchFamily="65" charset="-122"/>
                <a:ea typeface="FZHei-B01" panose="03000509000000000000" pitchFamily="65" charset="-122"/>
              </a:rPr>
              <a:t>E</a:t>
            </a:r>
            <a:r>
              <a:rPr lang="zh-CN" altLang="en-US" sz="1400" dirty="0">
                <a:latin typeface="FZHei-B01" panose="03000509000000000000" pitchFamily="65" charset="-122"/>
                <a:ea typeface="FZHei-B01" panose="03000509000000000000" pitchFamily="65" charset="-122"/>
              </a:rPr>
              <a:t>时代达人办活动的效率。</a:t>
            </a:r>
            <a:endParaRPr lang="en-US" sz="1400" dirty="0">
              <a:latin typeface="FZHei-B01" panose="03000509000000000000" pitchFamily="65" charset="-122"/>
              <a:ea typeface="FZHei-B01" panose="03000509000000000000" pitchFamily="65" charset="-122"/>
            </a:endParaRPr>
          </a:p>
          <a:p>
            <a:pPr marL="0" indent="0">
              <a:buNone/>
            </a:pPr>
            <a:r>
              <a:rPr lang="en-US" altLang="zh-CN" sz="1400" dirty="0" smtClean="0">
                <a:latin typeface="FZHei-B01" panose="03000509000000000000" pitchFamily="65" charset="-122"/>
                <a:ea typeface="FZHei-B01" panose="03000509000000000000" pitchFamily="65" charset="-122"/>
              </a:rPr>
              <a:t>	</a:t>
            </a:r>
            <a:r>
              <a:rPr lang="zh-CN" altLang="en-US" sz="1400" dirty="0" smtClean="0">
                <a:latin typeface="FZHei-B01" panose="03000509000000000000" pitchFamily="65" charset="-122"/>
                <a:ea typeface="FZHei-B01" panose="03000509000000000000" pitchFamily="65" charset="-122"/>
              </a:rPr>
              <a:t>之</a:t>
            </a:r>
            <a:r>
              <a:rPr lang="zh-CN" altLang="en-US" sz="1400" dirty="0">
                <a:latin typeface="FZHei-B01" panose="03000509000000000000" pitchFamily="65" charset="-122"/>
                <a:ea typeface="FZHei-B01" panose="03000509000000000000" pitchFamily="65" charset="-122"/>
              </a:rPr>
              <a:t>后，罗老师分派给每组一包糯米粉、一支矿泉水和红色素。营员们发挥团队精神，一起把面粉搓成美味可口的汤圆，并拍下一张创意合照。汤圆有团团圆圆的象征，罗老师希望营员们能把领袖营视为大家庭，彼此相亲相爱。创意汤圆搓完成后，辅导老师们不惜劳苦赶紧烧锅煮水，烹煮搓好的汤圆，以让全体师生晚餐时享用。</a:t>
            </a:r>
            <a:endParaRPr lang="en-US" sz="1400" dirty="0">
              <a:latin typeface="FZHei-B01" panose="03000509000000000000" pitchFamily="65" charset="-122"/>
              <a:ea typeface="FZHei-B01" panose="03000509000000000000" pitchFamily="65" charset="-122"/>
            </a:endParaRPr>
          </a:p>
        </p:txBody>
      </p:sp>
      <p:pic>
        <p:nvPicPr>
          <p:cNvPr id="4" name="Picture 3" descr="C:\Users\USER\AppData\Local\Microsoft\Windows\Temporary Internet Files\Content.Word\Screenshot_2016-10-19-17-29-37.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591" y="4300160"/>
            <a:ext cx="1919605" cy="1738630"/>
          </a:xfrm>
          <a:prstGeom prst="rect">
            <a:avLst/>
          </a:prstGeom>
          <a:noFill/>
          <a:ln>
            <a:noFill/>
          </a:ln>
        </p:spPr>
      </p:pic>
      <p:pic>
        <p:nvPicPr>
          <p:cNvPr id="6" name="Picture 5" descr="C:\Users\USER\AppData\Local\Microsoft\Windows\Temporary Internet Files\Content.Word\Screenshot_2016-10-19-17-30-03.jpeg"/>
          <p:cNvPicPr/>
          <p:nvPr/>
        </p:nvPicPr>
        <p:blipFill>
          <a:blip r:embed="rId3">
            <a:extLst>
              <a:ext uri="{28A0092B-C50C-407E-A947-70E740481C1C}">
                <a14:useLocalDpi xmlns:a14="http://schemas.microsoft.com/office/drawing/2010/main" val="0"/>
              </a:ext>
            </a:extLst>
          </a:blip>
          <a:srcRect/>
          <a:stretch>
            <a:fillRect/>
          </a:stretch>
        </p:blipFill>
        <p:spPr bwMode="auto">
          <a:xfrm rot="21277783">
            <a:off x="529444" y="6832658"/>
            <a:ext cx="2426970" cy="2828290"/>
          </a:xfrm>
          <a:prstGeom prst="rect">
            <a:avLst/>
          </a:prstGeom>
          <a:noFill/>
          <a:ln>
            <a:noFill/>
          </a:ln>
        </p:spPr>
      </p:pic>
      <p:pic>
        <p:nvPicPr>
          <p:cNvPr id="7" name="Picture 6" descr="C:\Users\USER\AppData\Local\Microsoft\Windows\Temporary Internet Files\Content.Word\Screenshot_2016-10-19-17-30-35.jpeg"/>
          <p:cNvPicPr/>
          <p:nvPr/>
        </p:nvPicPr>
        <p:blipFill>
          <a:blip r:embed="rId4">
            <a:extLst>
              <a:ext uri="{28A0092B-C50C-407E-A947-70E740481C1C}">
                <a14:useLocalDpi xmlns:a14="http://schemas.microsoft.com/office/drawing/2010/main" val="0"/>
              </a:ext>
            </a:extLst>
          </a:blip>
          <a:srcRect/>
          <a:stretch>
            <a:fillRect/>
          </a:stretch>
        </p:blipFill>
        <p:spPr bwMode="auto">
          <a:xfrm rot="351371">
            <a:off x="4024947" y="6816610"/>
            <a:ext cx="2262505" cy="2800350"/>
          </a:xfrm>
          <a:prstGeom prst="rect">
            <a:avLst/>
          </a:prstGeom>
          <a:noFill/>
          <a:ln>
            <a:noFill/>
          </a:ln>
        </p:spPr>
      </p:pic>
      <p:pic>
        <p:nvPicPr>
          <p:cNvPr id="8" name="Picture 7" descr="C:\Users\USER\AppData\Local\Microsoft\Windows\Temporary Internet Files\Content.Word\Screenshot_2016-10-19-17-31-03.jpeg"/>
          <p:cNvPicPr/>
          <p:nvPr/>
        </p:nvPicPr>
        <p:blipFill rotWithShape="1">
          <a:blip r:embed="rId5">
            <a:extLst>
              <a:ext uri="{28A0092B-C50C-407E-A947-70E740481C1C}">
                <a14:useLocalDpi xmlns:a14="http://schemas.microsoft.com/office/drawing/2010/main" val="0"/>
              </a:ext>
            </a:extLst>
          </a:blip>
          <a:srcRect t="11725"/>
          <a:stretch/>
        </p:blipFill>
        <p:spPr bwMode="auto">
          <a:xfrm rot="293711">
            <a:off x="3656824" y="4402368"/>
            <a:ext cx="2470876" cy="1763220"/>
          </a:xfrm>
          <a:prstGeom prst="rect">
            <a:avLst/>
          </a:prstGeom>
          <a:noFill/>
          <a:ln>
            <a:noFill/>
          </a:ln>
          <a:extLst>
            <a:ext uri="{53640926-AAD7-44D8-BBD7-CCE9431645EC}">
              <a14:shadowObscured xmlns:a14="http://schemas.microsoft.com/office/drawing/2010/main"/>
            </a:ext>
          </a:extLst>
        </p:spPr>
      </p:pic>
      <p:pic>
        <p:nvPicPr>
          <p:cNvPr id="9" name="Picture 8" descr="C:\Users\USER\AppData\Local\Microsoft\Windows\Temporary Internet Files\Content.Word\Screenshot_2016-10-19-17-29-50.jpeg"/>
          <p:cNvPicPr/>
          <p:nvPr/>
        </p:nvPicPr>
        <p:blipFill>
          <a:blip r:embed="rId6">
            <a:extLst>
              <a:ext uri="{28A0092B-C50C-407E-A947-70E740481C1C}">
                <a14:useLocalDpi xmlns:a14="http://schemas.microsoft.com/office/drawing/2010/main" val="0"/>
              </a:ext>
            </a:extLst>
          </a:blip>
          <a:srcRect/>
          <a:stretch>
            <a:fillRect/>
          </a:stretch>
        </p:blipFill>
        <p:spPr bwMode="auto">
          <a:xfrm>
            <a:off x="2469197" y="6038790"/>
            <a:ext cx="1998980" cy="1525905"/>
          </a:xfrm>
          <a:prstGeom prst="rect">
            <a:avLst/>
          </a:prstGeom>
          <a:noFill/>
          <a:ln>
            <a:noFill/>
          </a:ln>
        </p:spPr>
      </p:pic>
    </p:spTree>
    <p:extLst>
      <p:ext uri="{BB962C8B-B14F-4D97-AF65-F5344CB8AC3E}">
        <p14:creationId xmlns:p14="http://schemas.microsoft.com/office/powerpoint/2010/main" val="822226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365761"/>
            <a:ext cx="5926976" cy="9293628"/>
          </a:xfrm>
        </p:spPr>
        <p:txBody>
          <a:bodyPr>
            <a:normAutofit lnSpcReduction="10000"/>
          </a:bodyPr>
          <a:lstStyle/>
          <a:p>
            <a:pPr marL="0" indent="0" algn="just">
              <a:buNone/>
            </a:pPr>
            <a:r>
              <a:rPr lang="zh-CN" altLang="en-US" sz="2400" dirty="0">
                <a:latin typeface="FZHei-B01" panose="03000509000000000000" pitchFamily="65" charset="-122"/>
                <a:ea typeface="FZHei-B01" panose="03000509000000000000" pitchFamily="65" charset="-122"/>
              </a:rPr>
              <a:t>国民型华文中学领袖之夜</a:t>
            </a:r>
            <a:endParaRPr lang="en-US" sz="2400" dirty="0">
              <a:latin typeface="FZHei-B01" panose="03000509000000000000" pitchFamily="65" charset="-122"/>
              <a:ea typeface="FZHei-B01" panose="03000509000000000000" pitchFamily="65" charset="-122"/>
            </a:endParaRPr>
          </a:p>
          <a:p>
            <a:pPr marL="0" indent="0" algn="just">
              <a:buNone/>
            </a:pPr>
            <a:r>
              <a:rPr lang="en-US" altLang="zh-CN" sz="1400" dirty="0" smtClean="0">
                <a:latin typeface="FZHei-B01" panose="03000509000000000000" pitchFamily="65" charset="-122"/>
                <a:ea typeface="FZHei-B01" panose="03000509000000000000" pitchFamily="65" charset="-122"/>
              </a:rPr>
              <a:t>	</a:t>
            </a:r>
            <a:r>
              <a:rPr lang="zh-CN" altLang="en-US" sz="1400" dirty="0" smtClean="0">
                <a:latin typeface="FZHei-B01" panose="03000509000000000000" pitchFamily="65" charset="-122"/>
                <a:ea typeface="FZHei-B01" panose="03000509000000000000" pitchFamily="65" charset="-122"/>
              </a:rPr>
              <a:t>终</a:t>
            </a:r>
            <a:r>
              <a:rPr lang="zh-CN" altLang="en-US" sz="1400" dirty="0">
                <a:latin typeface="FZHei-B01" panose="03000509000000000000" pitchFamily="65" charset="-122"/>
                <a:ea typeface="FZHei-B01" panose="03000509000000000000" pitchFamily="65" charset="-122"/>
              </a:rPr>
              <a:t>于来到了营员们引颈长盼的国民型华文中学领袖之夜。这是一场荣誉之战。早在前一天，每一组已收到任务，即根据被分配的当下电视节目名称，自导自演一部短剧。每一组只有短短</a:t>
            </a:r>
            <a:r>
              <a:rPr lang="en-US" sz="1400" dirty="0">
                <a:latin typeface="FZHei-B01" panose="03000509000000000000" pitchFamily="65" charset="-122"/>
                <a:ea typeface="FZHei-B01" panose="03000509000000000000" pitchFamily="65" charset="-122"/>
              </a:rPr>
              <a:t>8</a:t>
            </a:r>
            <a:r>
              <a:rPr lang="zh-CN" altLang="en-US" sz="1400" dirty="0">
                <a:latin typeface="FZHei-B01" panose="03000509000000000000" pitchFamily="65" charset="-122"/>
                <a:ea typeface="FZHei-B01" panose="03000509000000000000" pitchFamily="65" charset="-122"/>
              </a:rPr>
              <a:t>分钟时间呈现表演。</a:t>
            </a:r>
            <a:r>
              <a:rPr lang="en-US" sz="1400" dirty="0">
                <a:latin typeface="FZHei-B01" panose="03000509000000000000" pitchFamily="65" charset="-122"/>
                <a:ea typeface="FZHei-B01" panose="03000509000000000000" pitchFamily="65" charset="-122"/>
              </a:rPr>
              <a:t>5</a:t>
            </a:r>
            <a:r>
              <a:rPr lang="zh-CN" altLang="en-US" sz="1400" dirty="0">
                <a:latin typeface="FZHei-B01" panose="03000509000000000000" pitchFamily="65" charset="-122"/>
                <a:ea typeface="FZHei-B01" panose="03000509000000000000" pitchFamily="65" charset="-122"/>
              </a:rPr>
              <a:t>位评审老师将按照剧本的内容、创意、道具、营员们临场表现和团队合作精神来评分。。</a:t>
            </a:r>
            <a:endParaRPr lang="en-US" sz="1400" dirty="0">
              <a:latin typeface="FZHei-B01" panose="03000509000000000000" pitchFamily="65" charset="-122"/>
              <a:ea typeface="FZHei-B01" panose="03000509000000000000" pitchFamily="65" charset="-122"/>
            </a:endParaRPr>
          </a:p>
          <a:p>
            <a:pPr marL="0" indent="0" algn="just">
              <a:buNone/>
            </a:pPr>
            <a:r>
              <a:rPr lang="en-US" altLang="zh-CN" sz="1400" dirty="0" smtClean="0">
                <a:latin typeface="FZHei-B01" panose="03000509000000000000" pitchFamily="65" charset="-122"/>
                <a:ea typeface="FZHei-B01" panose="03000509000000000000" pitchFamily="65" charset="-122"/>
              </a:rPr>
              <a:t>	</a:t>
            </a:r>
            <a:r>
              <a:rPr lang="zh-CN" altLang="en-US" sz="1400" dirty="0" smtClean="0">
                <a:latin typeface="FZHei-B01" panose="03000509000000000000" pitchFamily="65" charset="-122"/>
                <a:ea typeface="FZHei-B01" panose="03000509000000000000" pitchFamily="65" charset="-122"/>
              </a:rPr>
              <a:t>领</a:t>
            </a:r>
            <a:r>
              <a:rPr lang="zh-CN" altLang="en-US" sz="1400" dirty="0">
                <a:latin typeface="FZHei-B01" panose="03000509000000000000" pitchFamily="65" charset="-122"/>
                <a:ea typeface="FZHei-B01" panose="03000509000000000000" pitchFamily="65" charset="-122"/>
              </a:rPr>
              <a:t>袖之夜在营员们齐唱营歌之后正式引爆。营员们热血沸腾，摩拳擦掌，准备把最好的自己呈现出来。第一部</a:t>
            </a:r>
            <a:r>
              <a:rPr lang="en-US" altLang="zh-CN" sz="1400" dirty="0">
                <a:latin typeface="FZHei-B01" panose="03000509000000000000" pitchFamily="65" charset="-122"/>
                <a:ea typeface="FZHei-B01" panose="03000509000000000000" pitchFamily="65" charset="-122"/>
              </a:rPr>
              <a:t>《</a:t>
            </a:r>
            <a:r>
              <a:rPr lang="zh-CN" altLang="en-US" sz="1400" dirty="0">
                <a:latin typeface="FZHei-B01" panose="03000509000000000000" pitchFamily="65" charset="-122"/>
                <a:ea typeface="FZHei-B01" panose="03000509000000000000" pitchFamily="65" charset="-122"/>
              </a:rPr>
              <a:t>三星广告</a:t>
            </a:r>
            <a:r>
              <a:rPr lang="en-US" altLang="zh-CN" sz="1400" dirty="0">
                <a:latin typeface="FZHei-B01" panose="03000509000000000000" pitchFamily="65" charset="-122"/>
                <a:ea typeface="FZHei-B01" panose="03000509000000000000" pitchFamily="65" charset="-122"/>
              </a:rPr>
              <a:t>》</a:t>
            </a:r>
            <a:r>
              <a:rPr lang="zh-CN" altLang="en-US" sz="1400" dirty="0">
                <a:latin typeface="FZHei-B01" panose="03000509000000000000" pitchFamily="65" charset="-122"/>
                <a:ea typeface="FZHei-B01" panose="03000509000000000000" pitchFamily="65" charset="-122"/>
              </a:rPr>
              <a:t>为这场意义非凡的领袖之夜掀开序幕。广告中带出现代人们因种种原因与家人分隔两地，导致家人的关系疏远，不能时常见面，进而带出三星智能手机多样化及实用的软件有助于家人联系感情</a:t>
            </a:r>
            <a:r>
              <a:rPr lang="zh-CN" altLang="en-US" sz="1400" dirty="0" smtClean="0">
                <a:latin typeface="FZHei-B01" panose="03000509000000000000" pitchFamily="65" charset="-122"/>
                <a:ea typeface="FZHei-B01" panose="03000509000000000000" pitchFamily="65" charset="-122"/>
              </a:rPr>
              <a:t>。</a:t>
            </a:r>
            <a:endParaRPr lang="en-US" altLang="zh-CN" sz="1400" dirty="0" smtClean="0">
              <a:latin typeface="FZHei-B01" panose="03000509000000000000" pitchFamily="65" charset="-122"/>
              <a:ea typeface="FZHei-B01" panose="03000509000000000000" pitchFamily="65" charset="-122"/>
            </a:endParaRPr>
          </a:p>
          <a:p>
            <a:pPr marL="0" indent="0" algn="just">
              <a:buNone/>
            </a:pPr>
            <a:endParaRPr lang="en-US" sz="1400" dirty="0">
              <a:latin typeface="FZHei-B01" panose="03000509000000000000" pitchFamily="65" charset="-122"/>
              <a:ea typeface="FZHei-B01" panose="03000509000000000000" pitchFamily="65" charset="-122"/>
            </a:endParaRPr>
          </a:p>
          <a:p>
            <a:pPr marL="0" indent="0" algn="just">
              <a:buNone/>
            </a:pPr>
            <a:endParaRPr lang="en-US" sz="1400" dirty="0" smtClean="0">
              <a:latin typeface="FZHei-B01" panose="03000509000000000000" pitchFamily="65" charset="-122"/>
              <a:ea typeface="FZHei-B01" panose="03000509000000000000" pitchFamily="65" charset="-122"/>
            </a:endParaRPr>
          </a:p>
          <a:p>
            <a:pPr marL="0" indent="0" algn="just">
              <a:buNone/>
            </a:pPr>
            <a:endParaRPr lang="en-US" sz="1400" dirty="0">
              <a:latin typeface="FZHei-B01" panose="03000509000000000000" pitchFamily="65" charset="-122"/>
              <a:ea typeface="FZHei-B01" panose="03000509000000000000" pitchFamily="65" charset="-122"/>
            </a:endParaRPr>
          </a:p>
          <a:p>
            <a:pPr marL="0" indent="0" algn="just">
              <a:buNone/>
            </a:pPr>
            <a:endParaRPr lang="en-US" sz="1400" dirty="0" smtClean="0">
              <a:latin typeface="FZHei-B01" panose="03000509000000000000" pitchFamily="65" charset="-122"/>
              <a:ea typeface="FZHei-B01" panose="03000509000000000000" pitchFamily="65" charset="-122"/>
            </a:endParaRPr>
          </a:p>
          <a:p>
            <a:pPr marL="0" indent="0" algn="just">
              <a:buNone/>
            </a:pPr>
            <a:endParaRPr lang="en-US" sz="1400" dirty="0" smtClean="0">
              <a:latin typeface="FZHei-B01" panose="03000509000000000000" pitchFamily="65" charset="-122"/>
              <a:ea typeface="FZHei-B01" panose="03000509000000000000" pitchFamily="65" charset="-122"/>
            </a:endParaRPr>
          </a:p>
          <a:p>
            <a:pPr marL="0" indent="0" algn="just">
              <a:buNone/>
            </a:pPr>
            <a:endParaRPr lang="en-US" sz="1400" dirty="0">
              <a:latin typeface="FZHei-B01" panose="03000509000000000000" pitchFamily="65" charset="-122"/>
              <a:ea typeface="FZHei-B01" panose="03000509000000000000" pitchFamily="65" charset="-122"/>
            </a:endParaRPr>
          </a:p>
          <a:p>
            <a:pPr marL="0" indent="0" algn="just">
              <a:buNone/>
            </a:pPr>
            <a:endParaRPr lang="en-US" sz="1400" dirty="0" smtClean="0">
              <a:latin typeface="FZHei-B01" panose="03000509000000000000" pitchFamily="65" charset="-122"/>
              <a:ea typeface="FZHei-B01" panose="03000509000000000000" pitchFamily="65" charset="-122"/>
            </a:endParaRPr>
          </a:p>
          <a:p>
            <a:pPr marL="0" indent="0" algn="just">
              <a:buNone/>
            </a:pPr>
            <a:endParaRPr lang="en-US" sz="1400" dirty="0">
              <a:latin typeface="FZHei-B01" panose="03000509000000000000" pitchFamily="65" charset="-122"/>
              <a:ea typeface="FZHei-B01" panose="03000509000000000000" pitchFamily="65" charset="-122"/>
            </a:endParaRPr>
          </a:p>
          <a:p>
            <a:pPr marL="0" indent="0" algn="just">
              <a:buNone/>
            </a:pPr>
            <a:endParaRPr lang="en-US" sz="1400" dirty="0" smtClean="0">
              <a:latin typeface="FZHei-B01" panose="03000509000000000000" pitchFamily="65" charset="-122"/>
              <a:ea typeface="FZHei-B01" panose="03000509000000000000" pitchFamily="65" charset="-122"/>
            </a:endParaRPr>
          </a:p>
          <a:p>
            <a:pPr marL="0" indent="0" algn="just">
              <a:buNone/>
            </a:pPr>
            <a:endParaRPr lang="en-US" sz="1400" dirty="0">
              <a:latin typeface="FZHei-B01" panose="03000509000000000000" pitchFamily="65" charset="-122"/>
              <a:ea typeface="FZHei-B01" panose="03000509000000000000" pitchFamily="65" charset="-122"/>
            </a:endParaRPr>
          </a:p>
          <a:p>
            <a:pPr marL="0" indent="0" algn="just">
              <a:buNone/>
            </a:pPr>
            <a:endParaRPr lang="en-US" sz="1400" dirty="0" smtClean="0">
              <a:latin typeface="FZHei-B01" panose="03000509000000000000" pitchFamily="65" charset="-122"/>
              <a:ea typeface="FZHei-B01" panose="03000509000000000000" pitchFamily="65" charset="-122"/>
            </a:endParaRPr>
          </a:p>
          <a:p>
            <a:pPr marL="0" indent="0" algn="just">
              <a:buNone/>
            </a:pPr>
            <a:endParaRPr lang="en-US" sz="1400" dirty="0">
              <a:latin typeface="FZHei-B01" panose="03000509000000000000" pitchFamily="65" charset="-122"/>
              <a:ea typeface="FZHei-B01" panose="03000509000000000000" pitchFamily="65" charset="-122"/>
            </a:endParaRPr>
          </a:p>
          <a:p>
            <a:pPr marL="0" indent="0" algn="just">
              <a:buNone/>
            </a:pPr>
            <a:endParaRPr lang="en-US" sz="1400" dirty="0" smtClean="0">
              <a:latin typeface="FZHei-B01" panose="03000509000000000000" pitchFamily="65" charset="-122"/>
              <a:ea typeface="FZHei-B01" panose="03000509000000000000" pitchFamily="65" charset="-122"/>
            </a:endParaRPr>
          </a:p>
          <a:p>
            <a:pPr marL="0" indent="0" algn="just">
              <a:buNone/>
            </a:pPr>
            <a:endParaRPr lang="en-US" sz="1400" dirty="0">
              <a:latin typeface="FZHei-B01" panose="03000509000000000000" pitchFamily="65" charset="-122"/>
              <a:ea typeface="FZHei-B01" panose="03000509000000000000" pitchFamily="65" charset="-122"/>
            </a:endParaRPr>
          </a:p>
          <a:p>
            <a:pPr marL="0" indent="0" algn="just">
              <a:buNone/>
            </a:pPr>
            <a:endParaRPr lang="en-US" sz="1400" dirty="0" smtClean="0">
              <a:latin typeface="FZHei-B01" panose="03000509000000000000" pitchFamily="65" charset="-122"/>
              <a:ea typeface="FZHei-B01" panose="03000509000000000000" pitchFamily="65" charset="-122"/>
            </a:endParaRPr>
          </a:p>
          <a:p>
            <a:pPr marL="0" indent="0" algn="just">
              <a:buNone/>
            </a:pPr>
            <a:endParaRPr lang="en-US" sz="1400" dirty="0">
              <a:latin typeface="FZHei-B01" panose="03000509000000000000" pitchFamily="65" charset="-122"/>
              <a:ea typeface="FZHei-B01" panose="03000509000000000000" pitchFamily="65" charset="-122"/>
            </a:endParaRPr>
          </a:p>
          <a:p>
            <a:pPr marL="0" indent="0" algn="just">
              <a:buNone/>
            </a:pPr>
            <a:endParaRPr lang="en-US" sz="1400" dirty="0">
              <a:latin typeface="FZHei-B01" panose="03000509000000000000" pitchFamily="65" charset="-122"/>
              <a:ea typeface="FZHei-B01" panose="03000509000000000000" pitchFamily="65" charset="-122"/>
            </a:endParaRPr>
          </a:p>
          <a:p>
            <a:pPr marL="0" indent="0" algn="just">
              <a:buNone/>
            </a:pPr>
            <a:r>
              <a:rPr lang="en-US" altLang="zh-CN" sz="1400" dirty="0" smtClean="0">
                <a:latin typeface="FZHei-B01" panose="03000509000000000000" pitchFamily="65" charset="-122"/>
                <a:ea typeface="FZHei-B01" panose="03000509000000000000" pitchFamily="65" charset="-122"/>
              </a:rPr>
              <a:t>	</a:t>
            </a:r>
            <a:r>
              <a:rPr lang="zh-CN" altLang="en-US" sz="1400" dirty="0" smtClean="0">
                <a:latin typeface="FZHei-B01" panose="03000509000000000000" pitchFamily="65" charset="-122"/>
                <a:ea typeface="FZHei-B01" panose="03000509000000000000" pitchFamily="65" charset="-122"/>
              </a:rPr>
              <a:t>紧</a:t>
            </a:r>
            <a:r>
              <a:rPr lang="zh-CN" altLang="en-US" sz="1400" dirty="0">
                <a:latin typeface="FZHei-B01" panose="03000509000000000000" pitchFamily="65" charset="-122"/>
                <a:ea typeface="FZHei-B01" panose="03000509000000000000" pitchFamily="65" charset="-122"/>
              </a:rPr>
              <a:t>接下来有第二组的营员呈现红极一时的韩剧</a:t>
            </a:r>
            <a:r>
              <a:rPr lang="en-US" altLang="zh-CN" sz="1400" dirty="0">
                <a:latin typeface="FZHei-B01" panose="03000509000000000000" pitchFamily="65" charset="-122"/>
                <a:ea typeface="FZHei-B01" panose="03000509000000000000" pitchFamily="65" charset="-122"/>
              </a:rPr>
              <a:t>——《</a:t>
            </a:r>
            <a:r>
              <a:rPr lang="zh-CN" altLang="en-US" sz="1400" dirty="0">
                <a:latin typeface="FZHei-B01" panose="03000509000000000000" pitchFamily="65" charset="-122"/>
                <a:ea typeface="FZHei-B01" panose="03000509000000000000" pitchFamily="65" charset="-122"/>
              </a:rPr>
              <a:t>太阳的后裔</a:t>
            </a:r>
            <a:r>
              <a:rPr lang="en-US" altLang="zh-CN" sz="1400" dirty="0">
                <a:latin typeface="FZHei-B01" panose="03000509000000000000" pitchFamily="65" charset="-122"/>
                <a:ea typeface="FZHei-B01" panose="03000509000000000000" pitchFamily="65" charset="-122"/>
              </a:rPr>
              <a:t>》</a:t>
            </a:r>
            <a:r>
              <a:rPr lang="zh-CN" altLang="en-US" sz="1400" dirty="0">
                <a:latin typeface="FZHei-B01" panose="03000509000000000000" pitchFamily="65" charset="-122"/>
                <a:ea typeface="FZHei-B01" panose="03000509000000000000" pitchFamily="65" charset="-122"/>
              </a:rPr>
              <a:t>。不同的是，营员们利用自己的创意把原本浪漫的爱情故事改编成一部后羿射太阳的历史片段。随后还有一连串精彩的演出，其中包括</a:t>
            </a:r>
            <a:r>
              <a:rPr lang="en-US" altLang="zh-CN" sz="1400" dirty="0">
                <a:latin typeface="FZHei-B01" panose="03000509000000000000" pitchFamily="65" charset="-122"/>
                <a:ea typeface="FZHei-B01" panose="03000509000000000000" pitchFamily="65" charset="-122"/>
              </a:rPr>
              <a:t>《</a:t>
            </a:r>
            <a:r>
              <a:rPr lang="zh-CN" altLang="en-US" sz="1400" dirty="0">
                <a:latin typeface="FZHei-B01" panose="03000509000000000000" pitchFamily="65" charset="-122"/>
                <a:ea typeface="FZHei-B01" panose="03000509000000000000" pitchFamily="65" charset="-122"/>
              </a:rPr>
              <a:t>华中好声音</a:t>
            </a:r>
            <a:r>
              <a:rPr lang="en-US" altLang="zh-CN" sz="1400" dirty="0">
                <a:latin typeface="FZHei-B01" panose="03000509000000000000" pitchFamily="65" charset="-122"/>
                <a:ea typeface="FZHei-B01" panose="03000509000000000000" pitchFamily="65" charset="-122"/>
              </a:rPr>
              <a:t>》</a:t>
            </a:r>
            <a:r>
              <a:rPr lang="zh-CN" altLang="en-US" sz="1400" dirty="0">
                <a:latin typeface="FZHei-B01" panose="03000509000000000000" pitchFamily="65" charset="-122"/>
                <a:ea typeface="FZHei-B01" panose="03000509000000000000" pitchFamily="65" charset="-122"/>
              </a:rPr>
              <a:t>以搞笑的元素带出不放弃梦想的坚毅态度、</a:t>
            </a:r>
            <a:r>
              <a:rPr lang="en-US" altLang="zh-CN" sz="1400" dirty="0">
                <a:latin typeface="FZHei-B01" panose="03000509000000000000" pitchFamily="65" charset="-122"/>
                <a:ea typeface="FZHei-B01" panose="03000509000000000000" pitchFamily="65" charset="-122"/>
              </a:rPr>
              <a:t>《</a:t>
            </a:r>
            <a:r>
              <a:rPr lang="zh-CN" altLang="en-US" sz="1400" dirty="0">
                <a:latin typeface="FZHei-B01" panose="03000509000000000000" pitchFamily="65" charset="-122"/>
                <a:ea typeface="FZHei-B01" panose="03000509000000000000" pitchFamily="65" charset="-122"/>
              </a:rPr>
              <a:t>普腾广告</a:t>
            </a:r>
            <a:r>
              <a:rPr lang="en-US" altLang="zh-CN" sz="1400" dirty="0">
                <a:latin typeface="FZHei-B01" panose="03000509000000000000" pitchFamily="65" charset="-122"/>
                <a:ea typeface="FZHei-B01" panose="03000509000000000000" pitchFamily="65" charset="-122"/>
              </a:rPr>
              <a:t>》</a:t>
            </a:r>
            <a:r>
              <a:rPr lang="zh-CN" altLang="en-US" sz="1400" dirty="0">
                <a:latin typeface="FZHei-B01" panose="03000509000000000000" pitchFamily="65" charset="-122"/>
                <a:ea typeface="FZHei-B01" panose="03000509000000000000" pitchFamily="65" charset="-122"/>
              </a:rPr>
              <a:t>带出支持国货的精神等。营员们都乐在其中，不时传出喝彩与欢呼声。</a:t>
            </a:r>
            <a:endParaRPr lang="en-US" sz="1400" dirty="0">
              <a:latin typeface="FZHei-B01" panose="03000509000000000000" pitchFamily="65" charset="-122"/>
              <a:ea typeface="FZHei-B01" panose="03000509000000000000" pitchFamily="65" charset="-122"/>
            </a:endParaRPr>
          </a:p>
          <a:p>
            <a:pPr marL="0" indent="0" algn="just">
              <a:buNone/>
            </a:pPr>
            <a:r>
              <a:rPr lang="en-US" altLang="zh-CN" sz="1400" dirty="0" smtClean="0">
                <a:latin typeface="FZHei-B01" panose="03000509000000000000" pitchFamily="65" charset="-122"/>
                <a:ea typeface="FZHei-B01" panose="03000509000000000000" pitchFamily="65" charset="-122"/>
              </a:rPr>
              <a:t>	</a:t>
            </a:r>
            <a:r>
              <a:rPr lang="zh-CN" altLang="en-US" sz="1400" dirty="0" smtClean="0">
                <a:latin typeface="FZHei-B01" panose="03000509000000000000" pitchFamily="65" charset="-122"/>
                <a:ea typeface="FZHei-B01" panose="03000509000000000000" pitchFamily="65" charset="-122"/>
              </a:rPr>
              <a:t>领</a:t>
            </a:r>
            <a:r>
              <a:rPr lang="zh-CN" altLang="en-US" sz="1400" dirty="0">
                <a:latin typeface="FZHei-B01" panose="03000509000000000000" pitchFamily="65" charset="-122"/>
                <a:ea typeface="FZHei-B01" panose="03000509000000000000" pitchFamily="65" charset="-122"/>
              </a:rPr>
              <a:t>袖之夜在</a:t>
            </a:r>
            <a:r>
              <a:rPr lang="en-US" altLang="zh-CN" sz="1400" dirty="0">
                <a:latin typeface="FZHei-B01" panose="03000509000000000000" pitchFamily="65" charset="-122"/>
                <a:ea typeface="FZHei-B01" panose="03000509000000000000" pitchFamily="65" charset="-122"/>
              </a:rPr>
              <a:t>《</a:t>
            </a:r>
            <a:r>
              <a:rPr lang="zh-CN" altLang="en-US" sz="1400" dirty="0">
                <a:latin typeface="FZHei-B01" panose="03000509000000000000" pitchFamily="65" charset="-122"/>
                <a:ea typeface="FZHei-B01" panose="03000509000000000000" pitchFamily="65" charset="-122"/>
              </a:rPr>
              <a:t>新纪元列车</a:t>
            </a:r>
            <a:r>
              <a:rPr lang="en-US" altLang="zh-CN" sz="1400" dirty="0">
                <a:latin typeface="FZHei-B01" panose="03000509000000000000" pitchFamily="65" charset="-122"/>
                <a:ea typeface="FZHei-B01" panose="03000509000000000000" pitchFamily="65" charset="-122"/>
              </a:rPr>
              <a:t>》</a:t>
            </a:r>
            <a:r>
              <a:rPr lang="zh-CN" altLang="en-US" sz="1400" dirty="0">
                <a:latin typeface="FZHei-B01" panose="03000509000000000000" pitchFamily="65" charset="-122"/>
                <a:ea typeface="FZHei-B01" panose="03000509000000000000" pitchFamily="65" charset="-122"/>
              </a:rPr>
              <a:t>劲歌热舞的表演画下完美的句点。这次的领袖之夜非常成功，营员们都将这两天所学习到的知识与技巧发挥得淋漓尽致。</a:t>
            </a:r>
            <a:endParaRPr lang="en-US" sz="1400" dirty="0">
              <a:latin typeface="FZHei-B01" panose="03000509000000000000" pitchFamily="65" charset="-122"/>
              <a:ea typeface="FZHei-B01" panose="03000509000000000000" pitchFamily="65" charset="-122"/>
            </a:endParaRPr>
          </a:p>
          <a:p>
            <a:pPr marL="0" indent="0">
              <a:buNone/>
            </a:pPr>
            <a:endParaRPr lang="en-US" dirty="0"/>
          </a:p>
        </p:txBody>
      </p:sp>
      <p:pic>
        <p:nvPicPr>
          <p:cNvPr id="4" name="Picture 3" descr="C:\Users\USER\Desktop\DSC_202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748" y="3088264"/>
            <a:ext cx="1374140" cy="2066925"/>
          </a:xfrm>
          <a:prstGeom prst="rect">
            <a:avLst/>
          </a:prstGeom>
          <a:noFill/>
          <a:ln>
            <a:noFill/>
          </a:ln>
        </p:spPr>
      </p:pic>
      <p:pic>
        <p:nvPicPr>
          <p:cNvPr id="5" name="Picture 4" descr="C:\Users\USER\Desktop\DSC_2021.jpg"/>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354894" y="3628359"/>
            <a:ext cx="2148205" cy="1428750"/>
          </a:xfrm>
          <a:prstGeom prst="rect">
            <a:avLst/>
          </a:prstGeom>
          <a:noFill/>
          <a:ln>
            <a:noFill/>
          </a:ln>
        </p:spPr>
      </p:pic>
      <p:pic>
        <p:nvPicPr>
          <p:cNvPr id="6" name="Picture 5" descr="F:\day 2\国民型华文中学领袖之夜\DSC_1511.JPG"/>
          <p:cNvPicPr/>
          <p:nvPr/>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t="42932"/>
          <a:stretch/>
        </p:blipFill>
        <p:spPr bwMode="auto">
          <a:xfrm>
            <a:off x="634045" y="5687203"/>
            <a:ext cx="5716879" cy="2076450"/>
          </a:xfrm>
          <a:prstGeom prst="rect">
            <a:avLst/>
          </a:prstGeom>
          <a:noFill/>
          <a:ln>
            <a:noFill/>
          </a:ln>
          <a:extLst>
            <a:ext uri="{53640926-AAD7-44D8-BBD7-CCE9431645EC}">
              <a14:shadowObscured xmlns:a14="http://schemas.microsoft.com/office/drawing/2010/main"/>
            </a:ext>
          </a:extLst>
        </p:spPr>
      </p:pic>
      <p:pic>
        <p:nvPicPr>
          <p:cNvPr id="7" name="Picture 6" descr="F:\day 2\国民型华文中学领袖之夜\DSC_1554.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66003" y="2890750"/>
            <a:ext cx="1964690" cy="1304925"/>
          </a:xfrm>
          <a:prstGeom prst="rect">
            <a:avLst/>
          </a:prstGeom>
          <a:noFill/>
          <a:ln>
            <a:noFill/>
          </a:ln>
        </p:spPr>
      </p:pic>
      <p:pic>
        <p:nvPicPr>
          <p:cNvPr id="8" name="Picture 7" descr="F:\day 2\国民型华文中学领袖之夜\DSC_1627.JPG"/>
          <p:cNvPicPr/>
          <p:nvPr/>
        </p:nvPicPr>
        <p:blipFill rotWithShape="1">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t="22513"/>
          <a:stretch/>
        </p:blipFill>
        <p:spPr bwMode="auto">
          <a:xfrm>
            <a:off x="4112549" y="4342734"/>
            <a:ext cx="2238375" cy="11512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840013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86</TotalTime>
  <Words>1113</Words>
  <Application>Microsoft Office PowerPoint</Application>
  <PresentationFormat>A4 Paper (210x297 mm)</PresentationFormat>
  <Paragraphs>52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Facet</vt:lpstr>
      <vt:lpstr>18.10.2016 hari kedua KEM KEPIMPINAN PELAJAR Smjk  (CONFORMING)  MALAYSIA PERINGKAT KEBANGSAAN KALI 11</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KEM KEPIMPINAN PELAJAR SEKOLAH-SEKOLAH MENENGAH  CONFORMING  MALAYSIA PERINGKAT KEBANGSAAN KALI 11</dc:title>
  <dc:creator>ChuaHoonWee</dc:creator>
  <cp:lastModifiedBy>USER</cp:lastModifiedBy>
  <cp:revision>14</cp:revision>
  <cp:lastPrinted>2016-10-19T17:57:57Z</cp:lastPrinted>
  <dcterms:created xsi:type="dcterms:W3CDTF">2016-09-06T03:37:52Z</dcterms:created>
  <dcterms:modified xsi:type="dcterms:W3CDTF">2016-10-19T18:00:46Z</dcterms:modified>
</cp:coreProperties>
</file>